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0"/>
  </p:notesMasterIdLst>
  <p:sldIdLst>
    <p:sldId id="256" r:id="rId2"/>
    <p:sldId id="397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58" r:id="rId11"/>
    <p:sldId id="265" r:id="rId12"/>
    <p:sldId id="266" r:id="rId13"/>
    <p:sldId id="267" r:id="rId14"/>
    <p:sldId id="282" r:id="rId15"/>
    <p:sldId id="283" r:id="rId16"/>
    <p:sldId id="269" r:id="rId17"/>
    <p:sldId id="270" r:id="rId18"/>
    <p:sldId id="277" r:id="rId19"/>
    <p:sldId id="273" r:id="rId20"/>
    <p:sldId id="274" r:id="rId21"/>
    <p:sldId id="275" r:id="rId22"/>
    <p:sldId id="280" r:id="rId23"/>
    <p:sldId id="279" r:id="rId24"/>
    <p:sldId id="387" r:id="rId25"/>
    <p:sldId id="388" r:id="rId26"/>
    <p:sldId id="389" r:id="rId27"/>
    <p:sldId id="390" r:id="rId28"/>
    <p:sldId id="393" r:id="rId29"/>
    <p:sldId id="394" r:id="rId30"/>
    <p:sldId id="396" r:id="rId31"/>
    <p:sldId id="281" r:id="rId32"/>
    <p:sldId id="284" r:id="rId33"/>
    <p:sldId id="286" r:id="rId34"/>
    <p:sldId id="287" r:id="rId35"/>
    <p:sldId id="288" r:id="rId36"/>
    <p:sldId id="289" r:id="rId37"/>
    <p:sldId id="395" r:id="rId38"/>
    <p:sldId id="398" r:id="rId39"/>
    <p:sldId id="399" r:id="rId40"/>
    <p:sldId id="400" r:id="rId41"/>
    <p:sldId id="290" r:id="rId42"/>
    <p:sldId id="292" r:id="rId43"/>
    <p:sldId id="296" r:id="rId44"/>
    <p:sldId id="297" r:id="rId45"/>
    <p:sldId id="298" r:id="rId46"/>
    <p:sldId id="299" r:id="rId47"/>
    <p:sldId id="300" r:id="rId48"/>
    <p:sldId id="305" r:id="rId49"/>
    <p:sldId id="307" r:id="rId50"/>
    <p:sldId id="376" r:id="rId51"/>
    <p:sldId id="308" r:id="rId52"/>
    <p:sldId id="309" r:id="rId53"/>
    <p:sldId id="312" r:id="rId54"/>
    <p:sldId id="377" r:id="rId55"/>
    <p:sldId id="378" r:id="rId56"/>
    <p:sldId id="379" r:id="rId57"/>
    <p:sldId id="380" r:id="rId58"/>
    <p:sldId id="381" r:id="rId59"/>
    <p:sldId id="382" r:id="rId60"/>
    <p:sldId id="383" r:id="rId61"/>
    <p:sldId id="384" r:id="rId62"/>
    <p:sldId id="385" r:id="rId63"/>
    <p:sldId id="313" r:id="rId64"/>
    <p:sldId id="314" r:id="rId65"/>
    <p:sldId id="322" r:id="rId66"/>
    <p:sldId id="321" r:id="rId67"/>
    <p:sldId id="361" r:id="rId68"/>
    <p:sldId id="362" r:id="rId69"/>
    <p:sldId id="363" r:id="rId70"/>
    <p:sldId id="365" r:id="rId71"/>
    <p:sldId id="367" r:id="rId72"/>
    <p:sldId id="368" r:id="rId73"/>
    <p:sldId id="370" r:id="rId74"/>
    <p:sldId id="371" r:id="rId75"/>
    <p:sldId id="373" r:id="rId76"/>
    <p:sldId id="374" r:id="rId77"/>
    <p:sldId id="375" r:id="rId78"/>
    <p:sldId id="366" r:id="rId79"/>
    <p:sldId id="323" r:id="rId80"/>
    <p:sldId id="325" r:id="rId81"/>
    <p:sldId id="327" r:id="rId82"/>
    <p:sldId id="328" r:id="rId83"/>
    <p:sldId id="329" r:id="rId84"/>
    <p:sldId id="330" r:id="rId85"/>
    <p:sldId id="334" r:id="rId86"/>
    <p:sldId id="331" r:id="rId87"/>
    <p:sldId id="332" r:id="rId88"/>
    <p:sldId id="333" r:id="rId89"/>
    <p:sldId id="324" r:id="rId90"/>
    <p:sldId id="335" r:id="rId91"/>
    <p:sldId id="336" r:id="rId92"/>
    <p:sldId id="337" r:id="rId93"/>
    <p:sldId id="338" r:id="rId94"/>
    <p:sldId id="339" r:id="rId95"/>
    <p:sldId id="340" r:id="rId96"/>
    <p:sldId id="341" r:id="rId97"/>
    <p:sldId id="342" r:id="rId98"/>
    <p:sldId id="357" r:id="rId99"/>
    <p:sldId id="344" r:id="rId100"/>
    <p:sldId id="345" r:id="rId101"/>
    <p:sldId id="346" r:id="rId102"/>
    <p:sldId id="347" r:id="rId103"/>
    <p:sldId id="348" r:id="rId104"/>
    <p:sldId id="349" r:id="rId105"/>
    <p:sldId id="350" r:id="rId106"/>
    <p:sldId id="351" r:id="rId107"/>
    <p:sldId id="354" r:id="rId108"/>
    <p:sldId id="356" r:id="rId10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F02B6A1-C21A-A24F-B243-46D346762A73}">
          <p14:sldIdLst>
            <p14:sldId id="256"/>
            <p14:sldId id="397"/>
          </p14:sldIdLst>
        </p14:section>
        <p14:section name="Lecture 2" id="{B982149D-103D-5D43-ADEA-28C4D1B4EE94}">
          <p14:sldIdLst>
            <p14:sldId id="257"/>
            <p14:sldId id="259"/>
            <p14:sldId id="260"/>
            <p14:sldId id="261"/>
            <p14:sldId id="262"/>
            <p14:sldId id="263"/>
            <p14:sldId id="264"/>
          </p14:sldIdLst>
        </p14:section>
        <p14:section name="Lecture 3" id="{DD09DC1F-0450-144B-85AF-3833A8709398}">
          <p14:sldIdLst>
            <p14:sldId id="258"/>
            <p14:sldId id="265"/>
            <p14:sldId id="266"/>
            <p14:sldId id="267"/>
            <p14:sldId id="282"/>
            <p14:sldId id="283"/>
            <p14:sldId id="269"/>
            <p14:sldId id="270"/>
            <p14:sldId id="277"/>
            <p14:sldId id="273"/>
            <p14:sldId id="274"/>
            <p14:sldId id="275"/>
            <p14:sldId id="280"/>
            <p14:sldId id="279"/>
            <p14:sldId id="387"/>
            <p14:sldId id="388"/>
            <p14:sldId id="389"/>
            <p14:sldId id="390"/>
            <p14:sldId id="393"/>
            <p14:sldId id="394"/>
            <p14:sldId id="396"/>
          </p14:sldIdLst>
        </p14:section>
        <p14:section name="Lecture 4" id="{C1DC3E97-A81F-024D-AC6B-03B57D3BAE3B}">
          <p14:sldIdLst>
            <p14:sldId id="281"/>
            <p14:sldId id="284"/>
            <p14:sldId id="286"/>
            <p14:sldId id="287"/>
            <p14:sldId id="288"/>
            <p14:sldId id="289"/>
          </p14:sldIdLst>
        </p14:section>
        <p14:section name="Project Part 1" id="{3F952821-AD6D-EF4B-A0BB-986B59D245E3}">
          <p14:sldIdLst>
            <p14:sldId id="395"/>
            <p14:sldId id="398"/>
            <p14:sldId id="399"/>
            <p14:sldId id="400"/>
          </p14:sldIdLst>
        </p14:section>
        <p14:section name="Lecture 5" id="{E0B877C9-2FAB-0A4C-9381-6921F1FBD6C1}">
          <p14:sldIdLst>
            <p14:sldId id="290"/>
            <p14:sldId id="292"/>
            <p14:sldId id="296"/>
            <p14:sldId id="297"/>
            <p14:sldId id="298"/>
            <p14:sldId id="299"/>
            <p14:sldId id="300"/>
            <p14:sldId id="305"/>
            <p14:sldId id="307"/>
            <p14:sldId id="376"/>
          </p14:sldIdLst>
        </p14:section>
        <p14:section name="Lecture 7" id="{67FAD22F-ECD2-6B4B-8EAC-03455E4932CF}">
          <p14:sldIdLst>
            <p14:sldId id="308"/>
            <p14:sldId id="309"/>
            <p14:sldId id="312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13"/>
            <p14:sldId id="314"/>
            <p14:sldId id="322"/>
            <p14:sldId id="321"/>
            <p14:sldId id="361"/>
            <p14:sldId id="362"/>
            <p14:sldId id="363"/>
            <p14:sldId id="365"/>
            <p14:sldId id="367"/>
            <p14:sldId id="368"/>
            <p14:sldId id="370"/>
            <p14:sldId id="371"/>
            <p14:sldId id="373"/>
            <p14:sldId id="374"/>
            <p14:sldId id="375"/>
            <p14:sldId id="366"/>
          </p14:sldIdLst>
        </p14:section>
        <p14:section name="Lecture 8" id="{84CBEC8F-6E78-2F4A-AE08-C52398D4DC61}">
          <p14:sldIdLst>
            <p14:sldId id="323"/>
            <p14:sldId id="325"/>
            <p14:sldId id="327"/>
            <p14:sldId id="328"/>
            <p14:sldId id="329"/>
            <p14:sldId id="330"/>
            <p14:sldId id="334"/>
            <p14:sldId id="331"/>
            <p14:sldId id="332"/>
            <p14:sldId id="333"/>
          </p14:sldIdLst>
        </p14:section>
        <p14:section name="Lecture 9" id="{DE3C7A87-12B7-E445-ACBB-3AD3762153EF}">
          <p14:sldIdLst>
            <p14:sldId id="32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57"/>
          </p14:sldIdLst>
        </p14:section>
        <p14:section name="PS1" id="{EAB462EB-1246-4148-9ADA-2EFBBDB61D90}">
          <p14:sldIdLst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4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820"/>
  </p:normalViewPr>
  <p:slideViewPr>
    <p:cSldViewPr snapToGrid="0" snapToObjects="1">
      <p:cViewPr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0" Type="http://schemas.openxmlformats.org/officeDocument/2006/relationships/notesMaster" Target="notesMasters/notesMaster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11" Type="http://schemas.openxmlformats.org/officeDocument/2006/relationships/presProps" Target="presProps.xml"/><Relationship Id="rId112" Type="http://schemas.openxmlformats.org/officeDocument/2006/relationships/viewProps" Target="viewProps.xml"/><Relationship Id="rId113" Type="http://schemas.openxmlformats.org/officeDocument/2006/relationships/theme" Target="theme/theme1.xml"/><Relationship Id="rId114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media/image2.png>
</file>

<file path=ppt/media/image2.tiff>
</file>

<file path=ppt/media/image3.png>
</file>

<file path=ppt/media/image3.tiff>
</file>

<file path=ppt/media/image4.png>
</file>

<file path=ppt/media/image5.pn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78666-3AA8-6F4E-ADE5-6FD75F171D59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4C1680-58FF-A942-8304-4D5033A80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34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6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C1680-58FF-A942-8304-4D5033A80D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34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15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17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2E48071-1762-407E-992A-3F778AEF61A8}" type="slidenum">
              <a:rPr lang="en-US"/>
              <a:pPr/>
              <a:t>16</a:t>
            </a:fld>
            <a:endParaRPr lang="en-US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25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66C2B3F-2EE9-48CD-B642-AB6348E9EFC4}" type="slidenum">
              <a:rPr lang="en-US"/>
              <a:pPr/>
              <a:t>17</a:t>
            </a:fld>
            <a:endParaRPr lang="en-US"/>
          </a:p>
        </p:txBody>
      </p:sp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20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1732A3D-8256-43D1-9D37-64AE574CDA46}" type="slidenum">
              <a:rPr lang="en-US"/>
              <a:pPr/>
              <a:t>18</a:t>
            </a:fld>
            <a:endParaRPr lang="en-US"/>
          </a:p>
        </p:txBody>
      </p:sp>
      <p:sp>
        <p:nvSpPr>
          <p:cNvPr id="240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63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19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954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20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04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21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886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22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644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D73612-B2B7-415B-BD0B-C3DDB45ED59C}" type="slidenum">
              <a:rPr lang="en-US"/>
              <a:pPr/>
              <a:t>23</a:t>
            </a:fld>
            <a:endParaRPr lang="en-US"/>
          </a:p>
        </p:txBody>
      </p:sp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94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6ECF976-0675-4E93-82D8-8266C63D9B50}" type="slidenum">
              <a:rPr lang="en-US"/>
              <a:pPr/>
              <a:t>24</a:t>
            </a:fld>
            <a:endParaRPr lang="en-US"/>
          </a:p>
        </p:txBody>
      </p:sp>
      <p:sp>
        <p:nvSpPr>
          <p:cNvPr id="276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4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1916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9BAA930-C99C-46CF-B550-963ADE7193B2}" type="slidenum">
              <a:rPr lang="en-US"/>
              <a:pPr/>
              <a:t>25</a:t>
            </a:fld>
            <a:endParaRPr lang="en-US"/>
          </a:p>
        </p:txBody>
      </p:sp>
      <p:sp>
        <p:nvSpPr>
          <p:cNvPr id="277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2E86E1-9278-48F6-96C9-0626624145BD}" type="slidenum">
              <a:rPr lang="en-US"/>
              <a:pPr/>
              <a:t>26</a:t>
            </a:fld>
            <a:endParaRPr lang="en-US"/>
          </a:p>
        </p:txBody>
      </p:sp>
      <p:sp>
        <p:nvSpPr>
          <p:cNvPr id="278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8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633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57C69EB-C3EE-4167-9D19-2D3B25BCB404}" type="slidenum">
              <a:rPr lang="en-US"/>
              <a:pPr/>
              <a:t>27</a:t>
            </a:fld>
            <a:endParaRPr lang="en-US"/>
          </a:p>
        </p:txBody>
      </p:sp>
      <p:sp>
        <p:nvSpPr>
          <p:cNvPr id="280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0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737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28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67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29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759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16CECD-C88D-BF4A-96B9-BF49F7956A97}" type="slidenum">
              <a:rPr lang="en-US">
                <a:solidFill>
                  <a:srgbClr val="000000"/>
                </a:solidFill>
              </a:rPr>
              <a:pPr/>
              <a:t>35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86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105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38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163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39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746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C4EF24-3929-824E-9849-DDE04188B633}" type="slidenum">
              <a:rPr lang="en-US">
                <a:solidFill>
                  <a:prstClr val="black"/>
                </a:solidFill>
                <a:latin typeface="Calibri"/>
              </a:rPr>
              <a:pPr/>
              <a:t>47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1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1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55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48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62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537920-C064-4783-BA27-1563C3CA487C}" type="slidenum">
              <a:rPr lang="en-US"/>
              <a:pPr/>
              <a:t>5</a:t>
            </a:fld>
            <a:endParaRPr lang="en-US"/>
          </a:p>
        </p:txBody>
      </p:sp>
      <p:sp>
        <p:nvSpPr>
          <p:cNvPr id="204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599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89DF98-B060-294C-97E7-0E0F6713F2EC}" type="slidenum">
              <a:rPr lang="en-US">
                <a:solidFill>
                  <a:prstClr val="black"/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325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7F2386-BC4D-D046-8DF5-D59CC1ADB016}" type="slidenum">
              <a:rPr lang="en-US">
                <a:solidFill>
                  <a:prstClr val="black"/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442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C5E5CB-5F45-D94E-AFB2-F9C286A59B43}" type="slidenum">
              <a:rPr lang="en-US">
                <a:solidFill>
                  <a:prstClr val="black"/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4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4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808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66C9E6-BEBB-FF45-8CC3-D18AED2B0331}" type="slidenum">
              <a:rPr lang="en-US">
                <a:solidFill>
                  <a:prstClr val="black"/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525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686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871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308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398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5841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72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075BABC-8AE4-4864-9D16-4FBEEC793F13}" type="slidenum">
              <a:rPr lang="en-US"/>
              <a:pPr/>
              <a:t>6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3970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3517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9DAFF6-4638-284E-B728-F3EF0CE8A1E0}" type="slidenum">
              <a:rPr lang="en-US">
                <a:solidFill>
                  <a:prstClr val="black"/>
                </a:solidFill>
                <a:latin typeface="Calibri"/>
              </a:rPr>
              <a:pPr/>
              <a:t>64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9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9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253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65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092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0DE72F-4920-9346-857E-CA57FB61AF72}" type="slidenum">
              <a:rPr lang="en-US">
                <a:solidFill>
                  <a:prstClr val="black"/>
                </a:solidFill>
                <a:latin typeface="Calibri"/>
              </a:rPr>
              <a:pPr/>
              <a:t>66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4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4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5112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5597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3886992" y="0"/>
            <a:ext cx="2971009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87" name="Rectangle 3"/>
          <p:cNvSpPr>
            <a:spLocks noChangeArrowheads="1"/>
          </p:cNvSpPr>
          <p:nvPr/>
        </p:nvSpPr>
        <p:spPr bwMode="auto">
          <a:xfrm>
            <a:off x="3886992" y="8686404"/>
            <a:ext cx="2971009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8993" tIns="0" rIns="18993" bIns="0" anchor="b">
            <a:prstTxWarp prst="textNoShape">
              <a:avLst/>
            </a:prstTxWarp>
          </a:bodyPr>
          <a:lstStyle/>
          <a:p>
            <a:pPr algn="r" defTabSz="914822"/>
            <a:r>
              <a:rPr lang="en-US" sz="1000" i="1" dirty="0">
                <a:solidFill>
                  <a:prstClr val="black"/>
                </a:solidFill>
                <a:latin typeface="Book Antiqua" charset="0"/>
              </a:rPr>
              <a:t>7</a:t>
            </a:r>
          </a:p>
        </p:txBody>
      </p:sp>
      <p:sp>
        <p:nvSpPr>
          <p:cNvPr id="16388" name="Rectangle 4"/>
          <p:cNvSpPr>
            <a:spLocks noChangeArrowheads="1"/>
          </p:cNvSpPr>
          <p:nvPr/>
        </p:nvSpPr>
        <p:spPr bwMode="auto">
          <a:xfrm>
            <a:off x="1" y="8686404"/>
            <a:ext cx="2972591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89" name="Rectangle 5"/>
          <p:cNvSpPr>
            <a:spLocks noChangeArrowheads="1"/>
          </p:cNvSpPr>
          <p:nvPr/>
        </p:nvSpPr>
        <p:spPr bwMode="auto">
          <a:xfrm>
            <a:off x="1" y="0"/>
            <a:ext cx="2972591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9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1639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3522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  <p:sp>
        <p:nvSpPr>
          <p:cNvPr id="1843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95973069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5685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0629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325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D3D508-DEE3-4B48-8B21-E612AFF5B608}" type="slidenum">
              <a:rPr lang="en-US"/>
              <a:pPr/>
              <a:t>7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349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098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8006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680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7301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2419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2673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5769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652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9062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79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C6E57F-65A4-4DD4-8906-AF6578A64FB2}" type="slidenum">
              <a:rPr lang="en-US"/>
              <a:pPr/>
              <a:t>8</a:t>
            </a:fld>
            <a:endParaRPr lang="en-US"/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213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8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8C454F-492C-4C0C-A74B-2C04BB4152E4}" type="slidenum">
              <a:rPr lang="en-US"/>
              <a:pPr/>
              <a:t>11</a:t>
            </a:fld>
            <a:endParaRPr lang="en-US"/>
          </a:p>
        </p:txBody>
      </p:sp>
      <p:sp>
        <p:nvSpPr>
          <p:cNvPr id="223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66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79D0B4B-A99C-4EA3-BB61-D5CE1032B3EB}" type="slidenum">
              <a:rPr lang="en-US"/>
              <a:pPr/>
              <a:t>13</a:t>
            </a:fld>
            <a:endParaRPr lang="en-US"/>
          </a:p>
        </p:txBody>
      </p:sp>
      <p:sp>
        <p:nvSpPr>
          <p:cNvPr id="224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5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14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851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7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41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9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7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36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262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34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71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13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13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49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76B3E-AF1B-894D-9764-D2207453BB0C}" type="datetimeFigureOut">
              <a:rPr lang="en-US" smtClean="0"/>
              <a:t>10/25/15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7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Relationship Id="rId3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Relationship Id="rId3" Type="http://schemas.openxmlformats.org/officeDocument/2006/relationships/image" Target="../media/image1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7.tif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 145 Midterm 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Best Of Collection (Master Tracks), Vol. 1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355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31" y="5257800"/>
            <a:ext cx="1758950" cy="60011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626242" y="5327023"/>
            <a:ext cx="386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= requested on piazza (@585)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3176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Set operators</a:t>
            </a:r>
          </a:p>
          <a:p>
            <a:pPr lvl="1"/>
            <a:r>
              <a:rPr lang="en-US" dirty="0" smtClean="0"/>
              <a:t>INTERSECT, UNION, EXCEPT, [ALL]</a:t>
            </a:r>
          </a:p>
          <a:p>
            <a:pPr lvl="1"/>
            <a:r>
              <a:rPr lang="en-US" dirty="0" smtClean="0"/>
              <a:t>Subtleties of </a:t>
            </a:r>
            <a:r>
              <a:rPr lang="en-US" dirty="0" err="1" smtClean="0"/>
              <a:t>multiset</a:t>
            </a:r>
            <a:r>
              <a:rPr lang="en-US" dirty="0" smtClean="0"/>
              <a:t> operations</a:t>
            </a:r>
          </a:p>
          <a:p>
            <a:pPr lvl="1"/>
            <a:endParaRPr lang="en-US" dirty="0"/>
          </a:p>
          <a:p>
            <a:r>
              <a:rPr lang="en-US" dirty="0" smtClean="0"/>
              <a:t>Nested queries</a:t>
            </a:r>
          </a:p>
          <a:p>
            <a:pPr lvl="1"/>
            <a:r>
              <a:rPr lang="en-US" dirty="0" smtClean="0"/>
              <a:t>IN, ANY, ALL, EXISTS</a:t>
            </a:r>
          </a:p>
          <a:p>
            <a:pPr lvl="1"/>
            <a:r>
              <a:rPr lang="en-US" dirty="0" smtClean="0"/>
              <a:t>Correlated queries</a:t>
            </a:r>
          </a:p>
          <a:p>
            <a:pPr lvl="1"/>
            <a:endParaRPr lang="en-US" dirty="0"/>
          </a:p>
          <a:p>
            <a:r>
              <a:rPr lang="en-US" dirty="0" smtClean="0"/>
              <a:t>Aggregation</a:t>
            </a:r>
          </a:p>
          <a:p>
            <a:pPr lvl="1"/>
            <a:r>
              <a:rPr lang="en-US" dirty="0" smtClean="0"/>
              <a:t>AVG, SUM, COUNT, MIN, MAX, …</a:t>
            </a:r>
          </a:p>
          <a:p>
            <a:pPr lvl="1"/>
            <a:endParaRPr lang="en-US" dirty="0"/>
          </a:p>
          <a:p>
            <a:r>
              <a:rPr lang="en-US" dirty="0" smtClean="0"/>
              <a:t>GROUP BY</a:t>
            </a:r>
          </a:p>
          <a:p>
            <a:endParaRPr lang="en-US" dirty="0"/>
          </a:p>
          <a:p>
            <a:r>
              <a:rPr lang="en-US" dirty="0" smtClean="0"/>
              <a:t>NULLs &amp; Outer Joins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7077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&gt; 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ORDER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7910623" y="2667033"/>
            <a:ext cx="3997842" cy="19474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Think about </a:t>
            </a:r>
            <a:r>
              <a:rPr lang="en-US" b="1" dirty="0" smtClean="0">
                <a:latin typeface="+mj-lt"/>
              </a:rPr>
              <a:t>order*!</a:t>
            </a:r>
            <a:r>
              <a:rPr lang="en-US" dirty="0" smtClean="0">
                <a:latin typeface="+mj-lt"/>
              </a:rPr>
              <a:t> </a:t>
            </a:r>
          </a:p>
          <a:p>
            <a:pPr marL="0" indent="0">
              <a:buFont typeface="Arial"/>
              <a:buNone/>
            </a:pPr>
            <a:endParaRPr lang="en-US" i="1" dirty="0">
              <a:latin typeface="+mj-lt"/>
            </a:endParaRPr>
          </a:p>
          <a:p>
            <a:pPr marL="0" indent="0">
              <a:buFont typeface="Arial"/>
              <a:buNone/>
            </a:pPr>
            <a:r>
              <a:rPr lang="en-US" i="1" dirty="0" smtClean="0">
                <a:latin typeface="+mj-lt"/>
              </a:rPr>
              <a:t>*of the semantics, not the actual execution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1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239456" cy="5141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22" name="Multidocument 21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3" name="Can 22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Down Arrow 23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94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17" name="Multidocument 1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Can 1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own Arrow 18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4" name="Manual Operation 23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38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20" name="Multidocument 19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1" name="Can 20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5" name="Down Arrow 24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7" name="Manual Operation 26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29" name="Multidocument 28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30" name="Down Arrow 29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3" name="Rectangle 3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46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7" name="Multidocument 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8" name="Can 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3" name="Down Arrow 12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5" name="Manual Operation 14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17" name="Multidocument 16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Down Arrow 17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sp>
        <p:nvSpPr>
          <p:cNvPr id="20" name="Down Arrow 19"/>
          <p:cNvSpPr/>
          <p:nvPr/>
        </p:nvSpPr>
        <p:spPr>
          <a:xfrm>
            <a:off x="8280351" y="5572738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anual Operation 20"/>
          <p:cNvSpPr/>
          <p:nvPr/>
        </p:nvSpPr>
        <p:spPr>
          <a:xfrm>
            <a:off x="7861002" y="6119290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HAVING</a:t>
            </a:r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9335384" y="611929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Having &gt; 1 such day</a:t>
            </a:r>
            <a:endParaRPr lang="en-US" sz="2400" dirty="0"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03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Complex correlated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612213"/>
            <a:ext cx="4466097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x1.p AS median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x1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COUNT(*) 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	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x2.p &gt; x1.p)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=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COUNT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(*)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 AS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x2.p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&lt;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x1.p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263359" y="2612213"/>
            <a:ext cx="3048730" cy="21009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This was a tricky problem- but good practice in thinking about </a:t>
            </a:r>
            <a:r>
              <a:rPr lang="en-US" smtClean="0">
                <a:latin typeface="+mj-lt"/>
              </a:rPr>
              <a:t>things declaratively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211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363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Nesting + EXISTS / ANY / ALL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186911"/>
            <a:ext cx="7433930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p3.precip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p1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&gt; 0 AND NOT EXISTS 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p2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p2.sid = p1.sid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&gt; 0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&lt; p1.precip)) AS p3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NOT EXISTS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p4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 – 400 &gt; p3.precip);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939323" y="2186911"/>
            <a:ext cx="2618424" cy="16763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More complex, but again just </a:t>
            </a:r>
            <a:r>
              <a:rPr lang="en-US" smtClean="0">
                <a:latin typeface="+mj-lt"/>
              </a:rPr>
              <a:t>think about </a:t>
            </a:r>
            <a:r>
              <a:rPr lang="en-US" b="1" smtClean="0">
                <a:latin typeface="+mj-lt"/>
              </a:rPr>
              <a:t>order!</a:t>
            </a:r>
            <a:r>
              <a:rPr lang="en-US" smtClean="0">
                <a:latin typeface="+mj-lt"/>
              </a:rPr>
              <a:t> 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674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4"/>
            <a:endCxn id="12" idx="0"/>
          </p:cNvCxnSpPr>
          <p:nvPr/>
        </p:nvCxnSpPr>
        <p:spPr>
          <a:xfrm flipH="1">
            <a:off x="3600894" y="1883960"/>
            <a:ext cx="177208" cy="221866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302173" y="144167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latin typeface="+mj-lt"/>
              </a:rPr>
              <a:t>A</a:t>
            </a:r>
            <a:endParaRPr lang="en-US" sz="2400" b="1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2967997" y="1903339"/>
            <a:ext cx="481001" cy="674942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1798519" y="2763368"/>
            <a:ext cx="944682" cy="865879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983062" y="3960867"/>
            <a:ext cx="611822" cy="1606614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3324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For fixed-length paths</a:t>
            </a:r>
            <a:endParaRPr lang="en-US" sz="280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6970647" y="1903339"/>
            <a:ext cx="4921075" cy="480131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A, B,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e1.A, e2.B,</a:t>
            </a: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e1.d + e2.d AS d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 e1, edges e2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e1.B = e2.A </a:t>
            </a:r>
          </a:p>
          <a:p>
            <a:pPr eaLnBrk="0" hangingPunct="0"/>
            <a:r>
              <a:rPr lang="en-US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e1.A,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e3.B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e1.d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e2.d + e3.d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AS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edges e1, edges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e2, edges e3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e1.B 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AND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e2.B =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e3.A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AND e3.B &lt;&gt; e2.A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 AMD e3.B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671587" y="1665623"/>
            <a:ext cx="1569825" cy="1691833"/>
            <a:chOff x="1671587" y="1665623"/>
            <a:chExt cx="1569825" cy="1691833"/>
          </a:xfrm>
        </p:grpSpPr>
        <p:cxnSp>
          <p:nvCxnSpPr>
            <p:cNvPr id="32" name="Straight Arrow Connector 31"/>
            <p:cNvCxnSpPr/>
            <p:nvPr/>
          </p:nvCxnSpPr>
          <p:spPr>
            <a:xfrm flipV="1">
              <a:off x="2696422" y="1665623"/>
              <a:ext cx="544990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Multiply 32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V="1">
              <a:off x="1759202" y="2616060"/>
              <a:ext cx="808309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Multiply 35"/>
            <p:cNvSpPr/>
            <p:nvPr/>
          </p:nvSpPr>
          <p:spPr>
            <a:xfrm>
              <a:off x="1671587" y="2724024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097619" y="2592784"/>
            <a:ext cx="545659" cy="872149"/>
            <a:chOff x="3097619" y="2592784"/>
            <a:chExt cx="545659" cy="872149"/>
          </a:xfrm>
        </p:grpSpPr>
        <p:sp>
          <p:nvSpPr>
            <p:cNvPr id="39" name="Multiply 38"/>
            <p:cNvSpPr/>
            <p:nvPr/>
          </p:nvSpPr>
          <p:spPr>
            <a:xfrm>
              <a:off x="3282730" y="3171765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ircular Arrow 16"/>
            <p:cNvSpPr/>
            <p:nvPr/>
          </p:nvSpPr>
          <p:spPr>
            <a:xfrm rot="10800000" flipH="1">
              <a:off x="3097619" y="2592784"/>
              <a:ext cx="545659" cy="628759"/>
            </a:xfrm>
            <a:prstGeom prst="circularArrow">
              <a:avLst>
                <a:gd name="adj1" fmla="val 1427"/>
                <a:gd name="adj2" fmla="val 1142319"/>
                <a:gd name="adj3" fmla="val 959750"/>
                <a:gd name="adj4" fmla="val 7208575"/>
                <a:gd name="adj5" fmla="val 125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477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1697610" y="2667996"/>
            <a:ext cx="944682" cy="865879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50375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variable-length paths on trees</a:t>
            </a:r>
            <a:endParaRPr lang="en-US" sz="2800" dirty="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7126036" y="2169320"/>
            <a:ext cx="4543647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WITH RECURSIVE 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paths(a, b,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d) AS (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A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+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 p, edges e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WHERE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 err="1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&lt;&gt; 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p.b_prev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MAX(d)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802684" y="1412150"/>
            <a:ext cx="4009526" cy="4155331"/>
            <a:chOff x="2802684" y="1412150"/>
            <a:chExt cx="4009526" cy="4155331"/>
          </a:xfrm>
        </p:grpSpPr>
        <p:sp>
          <p:nvSpPr>
            <p:cNvPr id="40" name="TextBox 39"/>
            <p:cNvSpPr txBox="1"/>
            <p:nvPr/>
          </p:nvSpPr>
          <p:spPr>
            <a:xfrm>
              <a:off x="6247632" y="5105816"/>
              <a:ext cx="564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latin typeface="+mj-lt"/>
                </a:rPr>
                <a:t>p.a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>
              <a:off x="2802684" y="1412150"/>
              <a:ext cx="3496158" cy="3972205"/>
            </a:xfrm>
            <a:custGeom>
              <a:avLst/>
              <a:gdLst>
                <a:gd name="connsiteX0" fmla="*/ 3496158 w 3496158"/>
                <a:gd name="connsiteY0" fmla="*/ 3853697 h 3972205"/>
                <a:gd name="connsiteX1" fmla="*/ 2822763 w 3496158"/>
                <a:gd name="connsiteY1" fmla="*/ 3733194 h 3972205"/>
                <a:gd name="connsiteX2" fmla="*/ 3205535 w 3496158"/>
                <a:gd name="connsiteY2" fmla="*/ 1705920 h 3972205"/>
                <a:gd name="connsiteX3" fmla="*/ 1057758 w 3496158"/>
                <a:gd name="connsiteY3" fmla="*/ 11799 h 3972205"/>
                <a:gd name="connsiteX4" fmla="*/ 143358 w 3496158"/>
                <a:gd name="connsiteY4" fmla="*/ 961641 h 3972205"/>
                <a:gd name="connsiteX5" fmla="*/ 15768 w 3496158"/>
                <a:gd name="connsiteY5" fmla="*/ 1110497 h 3972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158" h="3972205">
                  <a:moveTo>
                    <a:pt x="3496158" y="3853697"/>
                  </a:moveTo>
                  <a:cubicBezTo>
                    <a:pt x="3183679" y="3972427"/>
                    <a:pt x="2871200" y="4091157"/>
                    <a:pt x="2822763" y="3733194"/>
                  </a:cubicBezTo>
                  <a:cubicBezTo>
                    <a:pt x="2774326" y="3375231"/>
                    <a:pt x="3499703" y="2326152"/>
                    <a:pt x="3205535" y="1705920"/>
                  </a:cubicBezTo>
                  <a:cubicBezTo>
                    <a:pt x="2911367" y="1085687"/>
                    <a:pt x="1568121" y="135845"/>
                    <a:pt x="1057758" y="11799"/>
                  </a:cubicBezTo>
                  <a:cubicBezTo>
                    <a:pt x="547395" y="-112247"/>
                    <a:pt x="317023" y="778525"/>
                    <a:pt x="143358" y="961641"/>
                  </a:cubicBezTo>
                  <a:cubicBezTo>
                    <a:pt x="-30307" y="1144757"/>
                    <a:pt x="-7270" y="1127627"/>
                    <a:pt x="15768" y="1110497"/>
                  </a:cubicBezTo>
                </a:path>
              </a:pathLst>
            </a:custGeom>
            <a:noFill/>
            <a:ln w="25400">
              <a:solidFill>
                <a:schemeClr val="tx2"/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594947" y="2102923"/>
              <a:ext cx="3738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p</a:t>
              </a:r>
              <a:endParaRPr lang="en-US" sz="2800"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070881" y="2525636"/>
              <a:ext cx="6447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471163" y="2015188"/>
              <a:ext cx="10716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r>
                <a:rPr lang="en-US" sz="2800" baseline="-25000" dirty="0" err="1" smtClean="0">
                  <a:latin typeface="+mj-lt"/>
                </a:rPr>
                <a:t>prev</a:t>
              </a:r>
              <a:endParaRPr lang="en-US" sz="2800" baseline="-25000" dirty="0">
                <a:latin typeface="+mj-l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608807" y="1537814"/>
            <a:ext cx="611841" cy="770473"/>
            <a:chOff x="2608807" y="1537814"/>
            <a:chExt cx="611841" cy="770473"/>
          </a:xfrm>
        </p:grpSpPr>
        <p:cxnSp>
          <p:nvCxnSpPr>
            <p:cNvPr id="38" name="Straight Arrow Connector 37"/>
            <p:cNvCxnSpPr/>
            <p:nvPr/>
          </p:nvCxnSpPr>
          <p:spPr>
            <a:xfrm flipV="1">
              <a:off x="2723454" y="1537814"/>
              <a:ext cx="497194" cy="770473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Multiply 38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6322716" y="5567481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A</a:t>
            </a:r>
            <a:endParaRPr lang="en-US" sz="2400" b="1" dirty="0">
              <a:latin typeface="+mj-lt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3229044" y="3008636"/>
            <a:ext cx="542523" cy="1027965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3889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0F99-EC99-4BD2-8CAB-F39AB38ADAE8}" type="slidenum">
              <a:rPr lang="en-US"/>
              <a:pPr/>
              <a:t>11</a:t>
            </a:fld>
            <a:endParaRPr lang="en-US"/>
          </a:p>
        </p:txBody>
      </p:sp>
      <p:sp>
        <p:nvSpPr>
          <p:cNvPr id="124931" name="Text Box 3"/>
          <p:cNvSpPr txBox="1">
            <a:spLocks noChangeArrowheads="1"/>
          </p:cNvSpPr>
          <p:nvPr/>
        </p:nvSpPr>
        <p:spPr bwMode="auto">
          <a:xfrm>
            <a:off x="3606432" y="1935869"/>
            <a:ext cx="483337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R.A=S.A OR R.A=T.A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493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Unintuitive Query</a:t>
            </a:r>
          </a:p>
        </p:txBody>
      </p:sp>
      <p:sp>
        <p:nvSpPr>
          <p:cNvPr id="124935" name="Rectangle 7"/>
          <p:cNvSpPr>
            <a:spLocks noChangeArrowheads="1"/>
          </p:cNvSpPr>
          <p:nvPr/>
        </p:nvSpPr>
        <p:spPr bwMode="auto">
          <a:xfrm>
            <a:off x="1841362" y="5517826"/>
            <a:ext cx="302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/>
              <a:t>Computes R </a:t>
            </a:r>
            <a:r>
              <a:rPr lang="en-US" sz="2400" dirty="0">
                <a:latin typeface="Symbol" charset="2"/>
              </a:rPr>
              <a:t>Ç</a:t>
            </a:r>
            <a:r>
              <a:rPr lang="en-US" sz="2400" dirty="0"/>
              <a:t> (S </a:t>
            </a:r>
            <a:r>
              <a:rPr lang="en-US" sz="2400" dirty="0">
                <a:latin typeface="Symbol" charset="2"/>
              </a:rPr>
              <a:t>È</a:t>
            </a:r>
            <a:r>
              <a:rPr lang="en-US" sz="2400" dirty="0"/>
              <a:t> T)</a:t>
            </a:r>
          </a:p>
        </p:txBody>
      </p:sp>
      <p:sp>
        <p:nvSpPr>
          <p:cNvPr id="124936" name="Rectangle 8"/>
          <p:cNvSpPr>
            <a:spLocks noChangeArrowheads="1"/>
          </p:cNvSpPr>
          <p:nvPr/>
        </p:nvSpPr>
        <p:spPr bwMode="auto">
          <a:xfrm>
            <a:off x="7629402" y="4729648"/>
            <a:ext cx="2359240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/>
              <a:t>But what if S = </a:t>
            </a:r>
            <a:r>
              <a:rPr lang="en-US" sz="2400" dirty="0" smtClean="0">
                <a:latin typeface="Symbol" charset="2"/>
              </a:rPr>
              <a:t>f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4" name="Oval 13"/>
          <p:cNvSpPr/>
          <p:nvPr/>
        </p:nvSpPr>
        <p:spPr>
          <a:xfrm>
            <a:off x="4870312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US" baseline="-25000" dirty="0"/>
          </a:p>
        </p:txBody>
      </p:sp>
      <p:sp>
        <p:nvSpPr>
          <p:cNvPr id="15" name="Oval 14"/>
          <p:cNvSpPr/>
          <p:nvPr/>
        </p:nvSpPr>
        <p:spPr>
          <a:xfrm>
            <a:off x="5794238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  <a:endParaRPr lang="en-US" baseline="-25000" dirty="0"/>
          </a:p>
        </p:txBody>
      </p:sp>
      <p:sp>
        <p:nvSpPr>
          <p:cNvPr id="17" name="Oval 16"/>
          <p:cNvSpPr/>
          <p:nvPr/>
        </p:nvSpPr>
        <p:spPr>
          <a:xfrm>
            <a:off x="5332275" y="4382617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baseline="-25000" dirty="0"/>
          </a:p>
        </p:txBody>
      </p:sp>
      <p:cxnSp>
        <p:nvCxnSpPr>
          <p:cNvPr id="4" name="Straight Arrow Connector 3"/>
          <p:cNvCxnSpPr>
            <a:stCxn id="124935" idx="0"/>
          </p:cNvCxnSpPr>
          <p:nvPr/>
        </p:nvCxnSpPr>
        <p:spPr>
          <a:xfrm flipV="1">
            <a:off x="3355837" y="5017856"/>
            <a:ext cx="1967951" cy="4999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629402" y="5517826"/>
            <a:ext cx="2858668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Go back to the semantics!</a:t>
            </a:r>
          </a:p>
        </p:txBody>
      </p:sp>
      <p:sp>
        <p:nvSpPr>
          <p:cNvPr id="3" name="Freeform 2"/>
          <p:cNvSpPr/>
          <p:nvPr/>
        </p:nvSpPr>
        <p:spPr>
          <a:xfrm>
            <a:off x="5333847" y="4385342"/>
            <a:ext cx="1373561" cy="637476"/>
          </a:xfrm>
          <a:custGeom>
            <a:avLst/>
            <a:gdLst>
              <a:gd name="connsiteX0" fmla="*/ 3008 w 1373561"/>
              <a:gd name="connsiteY0" fmla="*/ 589795 h 637476"/>
              <a:gd name="connsiteX1" fmla="*/ 230955 w 1373561"/>
              <a:gd name="connsiteY1" fmla="*/ 166456 h 637476"/>
              <a:gd name="connsiteX2" fmla="*/ 719413 w 1373561"/>
              <a:gd name="connsiteY2" fmla="*/ 15 h 637476"/>
              <a:gd name="connsiteX3" fmla="*/ 1146361 w 1373561"/>
              <a:gd name="connsiteY3" fmla="*/ 173692 h 637476"/>
              <a:gd name="connsiteX4" fmla="*/ 1367072 w 1373561"/>
              <a:gd name="connsiteY4" fmla="*/ 535521 h 637476"/>
              <a:gd name="connsiteX5" fmla="*/ 1294708 w 1373561"/>
              <a:gd name="connsiteY5" fmla="*/ 611505 h 637476"/>
              <a:gd name="connsiteX6" fmla="*/ 1088470 w 1373561"/>
              <a:gd name="connsiteY6" fmla="*/ 636833 h 637476"/>
              <a:gd name="connsiteX7" fmla="*/ 932887 w 1373561"/>
              <a:gd name="connsiteY7" fmla="*/ 589795 h 637476"/>
              <a:gd name="connsiteX8" fmla="*/ 726649 w 1373561"/>
              <a:gd name="connsiteY8" fmla="*/ 484865 h 637476"/>
              <a:gd name="connsiteX9" fmla="*/ 690467 w 1373561"/>
              <a:gd name="connsiteY9" fmla="*/ 445064 h 637476"/>
              <a:gd name="connsiteX10" fmla="*/ 679613 w 1373561"/>
              <a:gd name="connsiteY10" fmla="*/ 445064 h 637476"/>
              <a:gd name="connsiteX11" fmla="*/ 661522 w 1373561"/>
              <a:gd name="connsiteY11" fmla="*/ 463155 h 637476"/>
              <a:gd name="connsiteX12" fmla="*/ 520412 w 1373561"/>
              <a:gd name="connsiteY12" fmla="*/ 564467 h 637476"/>
              <a:gd name="connsiteX13" fmla="*/ 317792 w 1373561"/>
              <a:gd name="connsiteY13" fmla="*/ 622359 h 637476"/>
              <a:gd name="connsiteX14" fmla="*/ 115172 w 1373561"/>
              <a:gd name="connsiteY14" fmla="*/ 622359 h 637476"/>
              <a:gd name="connsiteX15" fmla="*/ 3008 w 1373561"/>
              <a:gd name="connsiteY15" fmla="*/ 589795 h 637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73561" h="637476">
                <a:moveTo>
                  <a:pt x="3008" y="589795"/>
                </a:moveTo>
                <a:cubicBezTo>
                  <a:pt x="22305" y="513811"/>
                  <a:pt x="111554" y="264753"/>
                  <a:pt x="230955" y="166456"/>
                </a:cubicBezTo>
                <a:cubicBezTo>
                  <a:pt x="350356" y="68159"/>
                  <a:pt x="566845" y="-1191"/>
                  <a:pt x="719413" y="15"/>
                </a:cubicBezTo>
                <a:cubicBezTo>
                  <a:pt x="871981" y="1221"/>
                  <a:pt x="1038418" y="84441"/>
                  <a:pt x="1146361" y="173692"/>
                </a:cubicBezTo>
                <a:cubicBezTo>
                  <a:pt x="1254304" y="262943"/>
                  <a:pt x="1342348" y="462552"/>
                  <a:pt x="1367072" y="535521"/>
                </a:cubicBezTo>
                <a:cubicBezTo>
                  <a:pt x="1391797" y="608490"/>
                  <a:pt x="1341142" y="594620"/>
                  <a:pt x="1294708" y="611505"/>
                </a:cubicBezTo>
                <a:cubicBezTo>
                  <a:pt x="1248274" y="628390"/>
                  <a:pt x="1148773" y="640451"/>
                  <a:pt x="1088470" y="636833"/>
                </a:cubicBezTo>
                <a:cubicBezTo>
                  <a:pt x="1028167" y="633215"/>
                  <a:pt x="993190" y="615123"/>
                  <a:pt x="932887" y="589795"/>
                </a:cubicBezTo>
                <a:cubicBezTo>
                  <a:pt x="872584" y="564467"/>
                  <a:pt x="767052" y="508987"/>
                  <a:pt x="726649" y="484865"/>
                </a:cubicBezTo>
                <a:cubicBezTo>
                  <a:pt x="686246" y="460743"/>
                  <a:pt x="698306" y="451697"/>
                  <a:pt x="690467" y="445064"/>
                </a:cubicBezTo>
                <a:cubicBezTo>
                  <a:pt x="682628" y="438431"/>
                  <a:pt x="684437" y="442049"/>
                  <a:pt x="679613" y="445064"/>
                </a:cubicBezTo>
                <a:cubicBezTo>
                  <a:pt x="674789" y="448079"/>
                  <a:pt x="688056" y="443254"/>
                  <a:pt x="661522" y="463155"/>
                </a:cubicBezTo>
                <a:cubicBezTo>
                  <a:pt x="634989" y="483055"/>
                  <a:pt x="577700" y="537933"/>
                  <a:pt x="520412" y="564467"/>
                </a:cubicBezTo>
                <a:cubicBezTo>
                  <a:pt x="463124" y="591001"/>
                  <a:pt x="385332" y="612710"/>
                  <a:pt x="317792" y="622359"/>
                </a:cubicBezTo>
                <a:cubicBezTo>
                  <a:pt x="250252" y="632008"/>
                  <a:pt x="168842" y="627183"/>
                  <a:pt x="115172" y="622359"/>
                </a:cubicBezTo>
                <a:cubicBezTo>
                  <a:pt x="61502" y="617535"/>
                  <a:pt x="-16289" y="665779"/>
                  <a:pt x="3008" y="58979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  <a:alpha val="60000"/>
            </a:schemeClr>
          </a:solidFill>
          <a:ln>
            <a:solidFill>
              <a:srgbClr val="ED7D3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4845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936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656322" cy="1325563"/>
          </a:xfrm>
        </p:spPr>
        <p:txBody>
          <a:bodyPr/>
          <a:lstStyle/>
          <a:p>
            <a:r>
              <a:rPr lang="en-US" dirty="0" smtClean="0"/>
              <a:t>INTERSECT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696318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INTERSECT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1013553" y="4974662"/>
            <a:ext cx="2305614" cy="1381688"/>
            <a:chOff x="8905312" y="3952260"/>
            <a:chExt cx="2305614" cy="1381688"/>
          </a:xfrm>
        </p:grpSpPr>
        <p:sp>
          <p:nvSpPr>
            <p:cNvPr id="19" name="Oval 18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0" name="Oval 19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81672" y="4974662"/>
            <a:ext cx="2305614" cy="1381688"/>
            <a:chOff x="8905312" y="3952260"/>
            <a:chExt cx="2305614" cy="1381688"/>
          </a:xfrm>
        </p:grpSpPr>
        <p:sp>
          <p:nvSpPr>
            <p:cNvPr id="14" name="Oval 13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sp>
        <p:nvSpPr>
          <p:cNvPr id="16" name="Title 1"/>
          <p:cNvSpPr txBox="1">
            <a:spLocks/>
          </p:cNvSpPr>
          <p:nvPr/>
        </p:nvSpPr>
        <p:spPr>
          <a:xfrm>
            <a:off x="5023062" y="365125"/>
            <a:ext cx="18228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UNION</a:t>
            </a:r>
            <a:endParaRPr lang="en-US" dirty="0"/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4464437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8378256" y="4974662"/>
            <a:ext cx="2305614" cy="1381688"/>
            <a:chOff x="8905312" y="3952260"/>
            <a:chExt cx="2305614" cy="1381688"/>
          </a:xfrm>
        </p:grpSpPr>
        <p:sp>
          <p:nvSpPr>
            <p:cNvPr id="23" name="Oval 22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4" name="Oval 23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accent2"/>
                  </a:solidFill>
                </a:rPr>
                <a:t>Q</a:t>
              </a:r>
              <a:r>
                <a:rPr lang="en-US" baseline="-25000" dirty="0" smtClean="0">
                  <a:solidFill>
                    <a:schemeClr val="accent2"/>
                  </a:solidFill>
                </a:rPr>
                <a:t>2</a:t>
              </a:r>
              <a:endParaRPr lang="en-US" baseline="-250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25" name="Title 1"/>
          <p:cNvSpPr txBox="1">
            <a:spLocks/>
          </p:cNvSpPr>
          <p:nvPr/>
        </p:nvSpPr>
        <p:spPr>
          <a:xfrm>
            <a:off x="8600595" y="365124"/>
            <a:ext cx="18609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EXCEPT</a:t>
            </a:r>
            <a:endParaRPr lang="en-US" dirty="0"/>
          </a:p>
        </p:txBody>
      </p:sp>
      <p:sp>
        <p:nvSpPr>
          <p:cNvPr id="26" name="Text Box 3"/>
          <p:cNvSpPr txBox="1">
            <a:spLocks noChangeArrowheads="1"/>
          </p:cNvSpPr>
          <p:nvPr/>
        </p:nvSpPr>
        <p:spPr bwMode="auto">
          <a:xfrm>
            <a:off x="8061022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EXCEPT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00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5DB7-4617-4575-9446-CC3ED7D53B58}" type="slidenum">
              <a:rPr lang="en-US"/>
              <a:pPr/>
              <a:t>13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Nested queries: Sub-queries </a:t>
            </a:r>
            <a:r>
              <a:rPr lang="en-US" dirty="0"/>
              <a:t>Returning Relations</a:t>
            </a:r>
          </a:p>
        </p:txBody>
      </p:sp>
      <p:sp>
        <p:nvSpPr>
          <p:cNvPr id="180227" name="Text Box 3"/>
          <p:cNvSpPr txBox="1">
            <a:spLocks noChangeArrowheads="1"/>
          </p:cNvSpPr>
          <p:nvPr/>
        </p:nvSpPr>
        <p:spPr bwMode="auto">
          <a:xfrm>
            <a:off x="1281570" y="3436008"/>
            <a:ext cx="6756400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c.city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Company c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IN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pr.maker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p, Product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p.product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p.buyer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‘Joe Blow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‘)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0228" name="Text Box 4"/>
          <p:cNvSpPr txBox="1">
            <a:spLocks noChangeArrowheads="1"/>
          </p:cNvSpPr>
          <p:nvPr/>
        </p:nvSpPr>
        <p:spPr bwMode="auto">
          <a:xfrm>
            <a:off x="8901570" y="3436008"/>
            <a:ext cx="2452230" cy="2380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“Cities </a:t>
            </a:r>
            <a:r>
              <a:rPr lang="en-US" sz="2400" dirty="0">
                <a:latin typeface="+mj-lt"/>
              </a:rPr>
              <a:t>where one </a:t>
            </a:r>
            <a:r>
              <a:rPr lang="en-US" sz="2400" dirty="0" smtClean="0">
                <a:latin typeface="+mj-lt"/>
              </a:rPr>
              <a:t>  can </a:t>
            </a:r>
            <a:r>
              <a:rPr lang="en-US" sz="2400" dirty="0">
                <a:latin typeface="+mj-lt"/>
              </a:rPr>
              <a:t>find companies that manufacture products bought by Joe </a:t>
            </a:r>
            <a:r>
              <a:rPr lang="en-US" sz="2400" dirty="0" smtClean="0">
                <a:latin typeface="+mj-lt"/>
              </a:rPr>
              <a:t>Blow”</a:t>
            </a:r>
            <a:endParaRPr lang="en-US" sz="2400" dirty="0">
              <a:latin typeface="+mj-lt"/>
            </a:endParaRPr>
          </a:p>
        </p:txBody>
      </p:sp>
      <p:sp>
        <p:nvSpPr>
          <p:cNvPr id="180230" name="Rectangle 6"/>
          <p:cNvSpPr>
            <a:spLocks noChangeArrowheads="1"/>
          </p:cNvSpPr>
          <p:nvPr/>
        </p:nvSpPr>
        <p:spPr bwMode="auto">
          <a:xfrm>
            <a:off x="1281570" y="1945721"/>
            <a:ext cx="4493538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Company(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city)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0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id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product, buyer)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946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27" grpId="0" animBg="1"/>
      <p:bldP spid="180228" grpId="0"/>
      <p:bldP spid="18023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8" y="5266769"/>
            <a:ext cx="34163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all products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052875" y="2540651"/>
            <a:ext cx="3719576" cy="255454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*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p2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p2.maker = ‘G’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AND  p1.price = 		p2.price)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any one product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where </a:t>
            </a:r>
            <a:r>
              <a:rPr lang="en-US" sz="2400" b="1" i="1" dirty="0" smtClean="0">
                <a:latin typeface="+mj-lt"/>
              </a:rPr>
              <a:t>there exists some</a:t>
            </a:r>
            <a:r>
              <a:rPr lang="en-US" sz="2400" dirty="0" smtClean="0">
                <a:latin typeface="+mj-lt"/>
              </a:rPr>
              <a:t> product with the same price produced by “G”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545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7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P</a:t>
            </a:r>
            <a:r>
              <a:rPr lang="en-US" sz="2400" dirty="0" smtClean="0">
                <a:latin typeface="+mj-lt"/>
              </a:rPr>
              <a:t>rice must be &gt; </a:t>
            </a:r>
            <a:r>
              <a:rPr lang="en-US" sz="2400" i="1" dirty="0" smtClean="0">
                <a:latin typeface="+mj-lt"/>
              </a:rPr>
              <a:t>all</a:t>
            </a:r>
            <a:r>
              <a:rPr lang="en-US" sz="2400" dirty="0" smtClean="0">
                <a:latin typeface="+mj-lt"/>
              </a:rPr>
              <a:t> entries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138937" y="2540651"/>
            <a:ext cx="3049017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Price must be &gt; </a:t>
            </a:r>
            <a:r>
              <a:rPr lang="en-US" sz="2400" i="1" dirty="0" smtClean="0">
                <a:latin typeface="+mj-lt"/>
              </a:rPr>
              <a:t>at least one</a:t>
            </a:r>
            <a:r>
              <a:rPr lang="en-US" sz="2400" dirty="0" smtClean="0">
                <a:latin typeface="+mj-lt"/>
              </a:rPr>
              <a:t> entry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4191004"/>
            <a:ext cx="34163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X must be non-empty</a:t>
            </a:r>
          </a:p>
          <a:p>
            <a:pPr eaLnBrk="0" hangingPunct="0"/>
            <a:endParaRPr lang="en-US" sz="2400" dirty="0">
              <a:latin typeface="+mj-lt"/>
            </a:endParaRPr>
          </a:p>
          <a:p>
            <a:pPr eaLnBrk="0" hangingPunct="0"/>
            <a:r>
              <a:rPr lang="en-US" sz="2400" i="1" dirty="0" smtClean="0">
                <a:latin typeface="+mj-lt"/>
              </a:rPr>
              <a:t>*Note that p1 can be referenced in X (correlated query!)</a:t>
            </a:r>
            <a:endParaRPr lang="en-US" sz="2400" i="1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841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310C-327C-4CB2-B85E-5B7845518CE8}" type="slidenum">
              <a:rPr lang="en-US"/>
              <a:pPr/>
              <a:t>16</a:t>
            </a:fld>
            <a:endParaRPr lang="en-US"/>
          </a:p>
        </p:txBody>
      </p:sp>
      <p:sp>
        <p:nvSpPr>
          <p:cNvPr id="185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Correlated Queries</a:t>
            </a:r>
          </a:p>
        </p:txBody>
      </p:sp>
      <p:sp>
        <p:nvSpPr>
          <p:cNvPr id="185347" name="Text Box 3"/>
          <p:cNvSpPr txBox="1">
            <a:spLocks noChangeArrowheads="1"/>
          </p:cNvSpPr>
          <p:nvPr/>
        </p:nvSpPr>
        <p:spPr bwMode="auto">
          <a:xfrm>
            <a:off x="834172" y="2624882"/>
            <a:ext cx="6882834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title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 AS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 &lt;&gt;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title =  </a:t>
            </a:r>
            <a:r>
              <a:rPr lang="en-US" sz="2400" dirty="0" err="1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.title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8" name="Text Box 4"/>
          <p:cNvSpPr txBox="1">
            <a:spLocks noChangeArrowheads="1"/>
          </p:cNvSpPr>
          <p:nvPr/>
        </p:nvSpPr>
        <p:spPr bwMode="auto">
          <a:xfrm>
            <a:off x="838200" y="1716236"/>
            <a:ext cx="6878806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Movie(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title,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year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director, length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9" name="Text Box 5"/>
          <p:cNvSpPr txBox="1">
            <a:spLocks noChangeArrowheads="1"/>
          </p:cNvSpPr>
          <p:nvPr/>
        </p:nvSpPr>
        <p:spPr bwMode="auto">
          <a:xfrm>
            <a:off x="3038368" y="5380187"/>
            <a:ext cx="6115264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i="1" dirty="0" smtClean="0">
                <a:latin typeface="+mj-lt"/>
              </a:rPr>
              <a:t>Note also: this </a:t>
            </a:r>
            <a:r>
              <a:rPr lang="en-US" sz="2000" i="1" dirty="0">
                <a:latin typeface="+mj-lt"/>
              </a:rPr>
              <a:t>can still be expressed as single </a:t>
            </a:r>
            <a:r>
              <a:rPr lang="en-US" sz="2000" i="1" dirty="0" smtClean="0">
                <a:latin typeface="+mj-lt"/>
              </a:rPr>
              <a:t>SFW query…</a:t>
            </a:r>
            <a:endParaRPr lang="en-US" sz="2000" i="1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90587" y="2177901"/>
            <a:ext cx="27219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Find movies whose title appears more than once.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129713" y="3009045"/>
            <a:ext cx="1997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098212" y="4135660"/>
            <a:ext cx="11468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622212" y="4482478"/>
            <a:ext cx="1489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90587" y="3865443"/>
            <a:ext cx="2370446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the scoping of the variables!</a:t>
            </a:r>
            <a:endParaRPr lang="en-US" sz="2400" dirty="0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727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47" grpId="0" animBg="1"/>
      <p:bldP spid="185349" grpId="0" animBg="1"/>
      <p:bldP spid="2" grpId="0"/>
      <p:bldP spid="14" grpId="0" animBg="1"/>
      <p:bldP spid="15" grpId="0" animBg="1"/>
      <p:bldP spid="16" grpId="0" animBg="1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53D0A-9BCB-460A-B87C-22D150A4087A}" type="slidenum">
              <a:rPr lang="en-US"/>
              <a:pPr/>
              <a:t>17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 Aggregations</a:t>
            </a:r>
          </a:p>
        </p:txBody>
      </p:sp>
      <p:sp>
        <p:nvSpPr>
          <p:cNvPr id="180236" name="Rectangle 12"/>
          <p:cNvSpPr>
            <a:spLocks noChangeArrowheads="1"/>
          </p:cNvSpPr>
          <p:nvPr/>
        </p:nvSpPr>
        <p:spPr bwMode="auto">
          <a:xfrm>
            <a:off x="3084472" y="1546840"/>
            <a:ext cx="170014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3200">
                <a:solidFill>
                  <a:schemeClr val="accent2"/>
                </a:solidFill>
              </a:rPr>
              <a:t>Purchase</a:t>
            </a:r>
          </a:p>
        </p:txBody>
      </p:sp>
      <p:graphicFrame>
        <p:nvGraphicFramePr>
          <p:cNvPr id="180271" name="Group 47"/>
          <p:cNvGraphicFramePr>
            <a:graphicFrameLocks noGrp="1"/>
          </p:cNvGraphicFramePr>
          <p:nvPr>
            <p:extLst/>
          </p:nvPr>
        </p:nvGraphicFramePr>
        <p:xfrm>
          <a:off x="3155950" y="2191544"/>
          <a:ext cx="5880100" cy="2489200"/>
        </p:xfrm>
        <a:graphic>
          <a:graphicData uri="http://schemas.openxmlformats.org/drawingml/2006/table">
            <a:tbl>
              <a:tblPr/>
              <a:tblGrid>
                <a:gridCol w="1470025"/>
                <a:gridCol w="1470025"/>
                <a:gridCol w="1470025"/>
                <a:gridCol w="1470025"/>
              </a:tblGrid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67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0272" name="Text Box 48"/>
          <p:cNvSpPr txBox="1">
            <a:spLocks noChangeArrowheads="1"/>
          </p:cNvSpPr>
          <p:nvPr/>
        </p:nvSpPr>
        <p:spPr bwMode="auto">
          <a:xfrm>
            <a:off x="838200" y="5105341"/>
            <a:ext cx="5372099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* quantity)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‘bagel’</a:t>
            </a:r>
          </a:p>
        </p:txBody>
      </p:sp>
      <p:sp>
        <p:nvSpPr>
          <p:cNvPr id="180273" name="AutoShape 49"/>
          <p:cNvSpPr>
            <a:spLocks noChangeArrowheads="1"/>
          </p:cNvSpPr>
          <p:nvPr/>
        </p:nvSpPr>
        <p:spPr bwMode="auto">
          <a:xfrm>
            <a:off x="6584176" y="5400645"/>
            <a:ext cx="1041400" cy="609720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0274" name="Rectangle 50"/>
          <p:cNvSpPr>
            <a:spLocks noChangeArrowheads="1"/>
          </p:cNvSpPr>
          <p:nvPr/>
        </p:nvSpPr>
        <p:spPr bwMode="auto">
          <a:xfrm>
            <a:off x="7883992" y="5418239"/>
            <a:ext cx="350889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 dirty="0"/>
              <a:t>50  (= </a:t>
            </a:r>
            <a:r>
              <a:rPr lang="en-US" sz="2800" dirty="0" smtClean="0"/>
              <a:t>1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 + 1.50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</a:t>
            </a:r>
            <a:r>
              <a:rPr lang="en-US" sz="2800" dirty="0"/>
              <a:t>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891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0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72" grpId="0" animBg="1"/>
      <p:bldP spid="180273" grpId="0" animBg="1"/>
      <p:bldP spid="18027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2735-C9B9-4325-BCC9-0EAC5E63928C}" type="slidenum">
              <a:rPr lang="en-US"/>
              <a:pPr/>
              <a:t>18</a:t>
            </a:fld>
            <a:endParaRPr lang="en-US"/>
          </a:p>
        </p:txBody>
      </p:sp>
      <p:sp>
        <p:nvSpPr>
          <p:cNvPr id="186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&amp; Aggregations: GROUP BY</a:t>
            </a:r>
            <a:endParaRPr lang="en-US" dirty="0"/>
          </a:p>
        </p:txBody>
      </p:sp>
      <p:sp>
        <p:nvSpPr>
          <p:cNvPr id="186372" name="Text Box 4"/>
          <p:cNvSpPr txBox="1">
            <a:spLocks noChangeArrowheads="1"/>
          </p:cNvSpPr>
          <p:nvPr/>
        </p:nvSpPr>
        <p:spPr bwMode="auto">
          <a:xfrm>
            <a:off x="8305799" y="2360063"/>
            <a:ext cx="3325136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Find total sales after 10/1/2005, </a:t>
            </a:r>
            <a:r>
              <a:rPr lang="en-US" sz="2800" dirty="0">
                <a:latin typeface="+mj-lt"/>
              </a:rPr>
              <a:t>only </a:t>
            </a:r>
            <a:r>
              <a:rPr lang="en-US" sz="2800" dirty="0" smtClean="0">
                <a:latin typeface="+mj-lt"/>
              </a:rPr>
              <a:t>for products </a:t>
            </a:r>
            <a:r>
              <a:rPr lang="en-US" sz="2800" dirty="0">
                <a:latin typeface="+mj-lt"/>
              </a:rPr>
              <a:t>that have more than</a:t>
            </a:r>
          </a:p>
          <a:p>
            <a:pPr eaLnBrk="0" hangingPunct="0"/>
            <a:r>
              <a:rPr lang="en-US" sz="2800" dirty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0 total units sold</a:t>
            </a:r>
            <a:endParaRPr lang="en-US" sz="2800" dirty="0">
              <a:latin typeface="+mj-lt"/>
            </a:endParaRPr>
          </a:p>
        </p:txBody>
      </p:sp>
      <p:sp>
        <p:nvSpPr>
          <p:cNvPr id="186373" name="Text Box 5"/>
          <p:cNvSpPr txBox="1">
            <a:spLocks noChangeArrowheads="1"/>
          </p:cNvSpPr>
          <p:nvPr/>
        </p:nvSpPr>
        <p:spPr bwMode="auto">
          <a:xfrm>
            <a:off x="838200" y="4809119"/>
            <a:ext cx="6576289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HAVING </a:t>
            </a:r>
            <a:r>
              <a:rPr lang="en-US" sz="2400" dirty="0" smtClean="0">
                <a:latin typeface="+mj-lt"/>
              </a:rPr>
              <a:t>clauses </a:t>
            </a:r>
            <a:r>
              <a:rPr lang="en-US" sz="2400" dirty="0">
                <a:latin typeface="+mj-lt"/>
              </a:rPr>
              <a:t>contains conditions on </a:t>
            </a:r>
            <a:r>
              <a:rPr lang="en-US" sz="2400" b="1" dirty="0" smtClean="0">
                <a:latin typeface="+mj-lt"/>
              </a:rPr>
              <a:t>aggregates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 Box 1032"/>
          <p:cNvSpPr txBox="1">
            <a:spLocks noChangeArrowheads="1"/>
          </p:cNvSpPr>
          <p:nvPr/>
        </p:nvSpPr>
        <p:spPr bwMode="auto">
          <a:xfrm>
            <a:off x="838200" y="2381482"/>
            <a:ext cx="7064755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product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SUM(price*quantity)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SUM(quantity) &gt;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0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838200" y="5759429"/>
            <a:ext cx="710425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i="1" dirty="0" smtClean="0">
                <a:latin typeface="+mj-lt"/>
              </a:rPr>
              <a:t>Whereas WHERE clauses condition on </a:t>
            </a:r>
            <a:r>
              <a:rPr lang="en-US" sz="2400" b="1" i="1" dirty="0" smtClean="0">
                <a:latin typeface="+mj-lt"/>
              </a:rPr>
              <a:t>individual tuples…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411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372" grpId="0"/>
      <p:bldP spid="186373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19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GROUP BY: (1) </a:t>
            </a:r>
            <a:r>
              <a:rPr lang="en-US" dirty="0"/>
              <a:t>Compute </a:t>
            </a:r>
            <a:r>
              <a:rPr lang="en-US" dirty="0" smtClean="0">
                <a:solidFill>
                  <a:schemeClr val="accent2"/>
                </a:solidFill>
              </a:rPr>
              <a:t>FROM</a:t>
            </a:r>
            <a:r>
              <a:rPr lang="en-US" dirty="0" smtClean="0"/>
              <a:t>-</a:t>
            </a:r>
            <a:r>
              <a:rPr lang="en-US" dirty="0" smtClean="0">
                <a:solidFill>
                  <a:schemeClr val="accent2"/>
                </a:solidFill>
              </a:rPr>
              <a:t>WHERE</a:t>
            </a:r>
            <a:endParaRPr lang="en-US" sz="3200" dirty="0"/>
          </a:p>
        </p:txBody>
      </p:sp>
      <p:graphicFrame>
        <p:nvGraphicFramePr>
          <p:cNvPr id="18335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378478"/>
              </p:ext>
            </p:extLst>
          </p:nvPr>
        </p:nvGraphicFramePr>
        <p:xfrm>
          <a:off x="3638550" y="380761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2095500" y="4431386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1" y="1760656"/>
            <a:ext cx="7326894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95500" y="3807618"/>
            <a:ext cx="8819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</a:p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6016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Thanks </a:t>
            </a:r>
            <a:r>
              <a:rPr lang="en-US" dirty="0"/>
              <a:t>for doing the surveys!</a:t>
            </a:r>
          </a:p>
          <a:p>
            <a:endParaRPr lang="en-US" dirty="0" smtClean="0"/>
          </a:p>
          <a:p>
            <a:r>
              <a:rPr lang="en-US" dirty="0" smtClean="0"/>
              <a:t>Updates </a:t>
            </a:r>
            <a:r>
              <a:rPr lang="en-US" dirty="0"/>
              <a:t>from online survey in (@696)</a:t>
            </a:r>
          </a:p>
          <a:p>
            <a:endParaRPr lang="en-US" b="1" dirty="0" smtClean="0"/>
          </a:p>
          <a:p>
            <a:r>
              <a:rPr lang="en-US" b="1" dirty="0" smtClean="0"/>
              <a:t>Highlights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Longer </a:t>
            </a:r>
            <a:r>
              <a:rPr lang="en-US" dirty="0"/>
              <a:t>activities (spotted by the Stephanie and Alex),</a:t>
            </a:r>
          </a:p>
          <a:p>
            <a:pPr lvl="1"/>
            <a:r>
              <a:rPr lang="en-US" dirty="0" smtClean="0"/>
              <a:t>more </a:t>
            </a:r>
            <a:r>
              <a:rPr lang="en-US" dirty="0"/>
              <a:t>feedback on HWs (we can do better!)</a:t>
            </a:r>
          </a:p>
          <a:p>
            <a:pPr lvl="1"/>
            <a:r>
              <a:rPr lang="en-US" dirty="0" smtClean="0"/>
              <a:t>SCPD accessibility</a:t>
            </a:r>
          </a:p>
          <a:p>
            <a:pPr lvl="1"/>
            <a:endParaRPr lang="en-US" dirty="0"/>
          </a:p>
          <a:p>
            <a:r>
              <a:rPr lang="en-US" dirty="0" smtClean="0"/>
              <a:t>See Piazza post @728 to vote on topics to cover (in real time!!!)</a:t>
            </a:r>
            <a:endParaRPr lang="en-US" dirty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355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7209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20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(2) Aggregate by the </a:t>
            </a:r>
            <a:r>
              <a:rPr lang="en-US" dirty="0" smtClean="0">
                <a:solidFill>
                  <a:schemeClr val="accent2"/>
                </a:solidFill>
              </a:rPr>
              <a:t>GROUP </a:t>
            </a:r>
            <a:r>
              <a:rPr lang="en-US" dirty="0">
                <a:solidFill>
                  <a:schemeClr val="accent2"/>
                </a:solidFill>
              </a:rPr>
              <a:t>BY</a:t>
            </a:r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518060" y="44313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</a:p>
        </p:txBody>
      </p:sp>
      <p:sp>
        <p:nvSpPr>
          <p:cNvPr id="2" name="Rectangle 1"/>
          <p:cNvSpPr/>
          <p:nvPr/>
        </p:nvSpPr>
        <p:spPr>
          <a:xfrm>
            <a:off x="5275534" y="4073486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endParaRPr lang="en-US" dirty="0"/>
          </a:p>
        </p:txBody>
      </p:sp>
      <p:graphicFrame>
        <p:nvGraphicFramePr>
          <p:cNvPr id="13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060719"/>
              </p:ext>
            </p:extLst>
          </p:nvPr>
        </p:nvGraphicFramePr>
        <p:xfrm>
          <a:off x="65595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822871"/>
              </p:ext>
            </p:extLst>
          </p:nvPr>
        </p:nvGraphicFramePr>
        <p:xfrm>
          <a:off x="6813966" y="377820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97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21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(3) Filter by the </a:t>
            </a:r>
            <a:r>
              <a:rPr lang="en-US" dirty="0" smtClean="0">
                <a:solidFill>
                  <a:schemeClr val="accent2"/>
                </a:solidFill>
              </a:rPr>
              <a:t>HAVING</a:t>
            </a:r>
            <a:r>
              <a:rPr lang="en-US" dirty="0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910107" y="42784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797478" y="3909153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SUM(quantity) &gt; 30</a:t>
            </a:r>
          </a:p>
        </p:txBody>
      </p:sp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685211"/>
              </p:ext>
            </p:extLst>
          </p:nvPr>
        </p:nvGraphicFramePr>
        <p:xfrm>
          <a:off x="91614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5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229284"/>
              </p:ext>
            </p:extLst>
          </p:nvPr>
        </p:nvGraphicFramePr>
        <p:xfrm>
          <a:off x="7318741" y="3765232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571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22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</a:t>
            </a:r>
            <a:r>
              <a:rPr lang="en-US" smtClean="0"/>
              <a:t>) </a:t>
            </a:r>
            <a:r>
              <a:rPr lang="en-US" smtClean="0">
                <a:solidFill>
                  <a:schemeClr val="accent2"/>
                </a:solidFill>
              </a:rPr>
              <a:t>SELECT</a:t>
            </a:r>
            <a:r>
              <a:rPr lang="en-US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6453610" y="4300000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986284"/>
            <a:ext cx="7297190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100</a:t>
            </a:r>
          </a:p>
        </p:txBody>
      </p:sp>
      <p:graphicFrame>
        <p:nvGraphicFramePr>
          <p:cNvPr id="7" name="Group 74"/>
          <p:cNvGraphicFramePr>
            <a:graphicFrameLocks noGrp="1"/>
          </p:cNvGraphicFramePr>
          <p:nvPr>
            <p:extLst/>
          </p:nvPr>
        </p:nvGraphicFramePr>
        <p:xfrm>
          <a:off x="7771442" y="3776079"/>
          <a:ext cx="3429000" cy="1803401"/>
        </p:xfrm>
        <a:graphic>
          <a:graphicData uri="http://schemas.openxmlformats.org/drawingml/2006/table">
            <a:tbl>
              <a:tblPr/>
              <a:tblGrid>
                <a:gridCol w="1524000"/>
                <a:gridCol w="1905000"/>
              </a:tblGrid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TotalSales</a:t>
                      </a: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00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6340981" y="3930668"/>
            <a:ext cx="1018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endParaRPr lang="en-US" dirty="0"/>
          </a:p>
        </p:txBody>
      </p:sp>
      <p:graphicFrame>
        <p:nvGraphicFramePr>
          <p:cNvPr id="12" name="Group 58"/>
          <p:cNvGraphicFramePr>
            <a:graphicFrameLocks noGrp="1"/>
          </p:cNvGraphicFramePr>
          <p:nvPr>
            <p:extLst/>
          </p:nvPr>
        </p:nvGraphicFramePr>
        <p:xfrm>
          <a:off x="806450" y="3776079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968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16A94-9259-4A86-8439-1E49423A5C0C}" type="slidenum">
              <a:rPr lang="en-US"/>
              <a:pPr/>
              <a:t>23</a:t>
            </a:fld>
            <a:endParaRPr lang="en-US"/>
          </a:p>
        </p:txBody>
      </p:sp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46465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General form of Grouping and Aggregation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3956050" y="1790217"/>
            <a:ext cx="427990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S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R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,…,R</a:t>
            </a:r>
            <a:r>
              <a:rPr lang="en-US" sz="2400" baseline="-25000" dirty="0">
                <a:latin typeface="Menlo" charset="0"/>
                <a:ea typeface="Menlo" charset="0"/>
                <a:cs typeface="Menlo" charset="0"/>
              </a:rPr>
              <a:t>n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a</a:t>
            </a:r>
            <a:r>
              <a:rPr lang="en-US" sz="2400" baseline="-25000" dirty="0" err="1">
                <a:latin typeface="Menlo" charset="0"/>
                <a:ea typeface="Menlo" charset="0"/>
                <a:cs typeface="Menlo" charset="0"/>
              </a:rPr>
              <a:t>k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2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>
          <a:xfrm>
            <a:off x="2133601" y="3809998"/>
            <a:ext cx="8240486" cy="298748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>
              <a:buFont typeface="Arial"/>
              <a:buNone/>
            </a:pPr>
            <a:r>
              <a:rPr lang="en-US" sz="2400" dirty="0" smtClean="0"/>
              <a:t>Evaluation steps: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Evaluate </a:t>
            </a:r>
            <a:r>
              <a:rPr lang="en-US" sz="2400" dirty="0" smtClean="0">
                <a:solidFill>
                  <a:schemeClr val="accent2"/>
                </a:solidFill>
              </a:rPr>
              <a:t>FROM-WHERE</a:t>
            </a:r>
            <a:r>
              <a:rPr lang="en-US" sz="2400" dirty="0" smtClean="0"/>
              <a:t>: apply condition C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on the  attributes in 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,…,R</a:t>
            </a:r>
            <a:r>
              <a:rPr lang="en-US" sz="2400" baseline="-25000" dirty="0" smtClean="0"/>
              <a:t>n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chemeClr val="accent2"/>
                </a:solidFill>
              </a:rPr>
              <a:t>GROUP BY </a:t>
            </a:r>
            <a:r>
              <a:rPr lang="en-US" sz="2400" dirty="0" smtClean="0"/>
              <a:t>the attributes a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</a:t>
            </a:r>
            <a:r>
              <a:rPr lang="en-US" sz="2400" dirty="0" err="1" smtClean="0"/>
              <a:t>a</a:t>
            </a:r>
            <a:r>
              <a:rPr lang="en-US" sz="2400" baseline="-25000" dirty="0" err="1" smtClean="0"/>
              <a:t>k</a:t>
            </a:r>
            <a:r>
              <a:rPr lang="en-US" baseline="-25000" dirty="0" smtClean="0"/>
              <a:t> </a:t>
            </a:r>
            <a:endParaRPr lang="en-US" sz="2400" dirty="0" smtClean="0"/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Apply HAVING condition C</a:t>
            </a:r>
            <a:r>
              <a:rPr lang="en-US" sz="2400" baseline="-25000" dirty="0" smtClean="0">
                <a:solidFill>
                  <a:srgbClr val="FF0000"/>
                </a:solidFill>
              </a:rPr>
              <a:t>2</a:t>
            </a:r>
            <a:r>
              <a:rPr lang="en-US" sz="2400" dirty="0" smtClean="0">
                <a:solidFill>
                  <a:srgbClr val="FF0000"/>
                </a:solidFill>
              </a:rPr>
              <a:t> to each group (may have aggregates)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 Compute aggregates in </a:t>
            </a:r>
            <a:r>
              <a:rPr lang="en-US" sz="2400" dirty="0" smtClean="0">
                <a:solidFill>
                  <a:schemeClr val="accent2"/>
                </a:solidFill>
              </a:rPr>
              <a:t>SELECT</a:t>
            </a:r>
            <a:r>
              <a:rPr lang="en-US" sz="2400" dirty="0" smtClean="0"/>
              <a:t>, S, and return the result</a:t>
            </a:r>
            <a:endParaRPr lang="en-US" sz="2400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793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3F50-4467-4A37-BA73-98C64D7E28FF}" type="slidenum">
              <a:rPr lang="en-US"/>
              <a:pPr/>
              <a:t>24</a:t>
            </a:fld>
            <a:endParaRPr lang="en-US"/>
          </a:p>
        </p:txBody>
      </p:sp>
      <p:sp>
        <p:nvSpPr>
          <p:cNvPr id="181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For numerical operations, </a:t>
            </a:r>
            <a:r>
              <a:rPr lang="en-US" dirty="0" smtClean="0"/>
              <a:t>NULL -&gt; NULL:</a:t>
            </a:r>
          </a:p>
          <a:p>
            <a:pPr lvl="1"/>
            <a:r>
              <a:rPr lang="en-US" dirty="0" smtClean="0"/>
              <a:t>If x = </a:t>
            </a:r>
            <a:r>
              <a:rPr lang="en-US" dirty="0"/>
              <a:t>NULL then 4*(3-x)/7 is still NULL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For </a:t>
            </a:r>
            <a:r>
              <a:rPr lang="en-US" i="1" dirty="0" err="1" smtClean="0"/>
              <a:t>boolean</a:t>
            </a:r>
            <a:r>
              <a:rPr lang="en-US" i="1" dirty="0" smtClean="0"/>
              <a:t> operations, </a:t>
            </a:r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SQL there are three </a:t>
            </a:r>
            <a:r>
              <a:rPr lang="en-US" dirty="0" smtClean="0"/>
              <a:t>values:</a:t>
            </a:r>
            <a:endParaRPr lang="en-US" dirty="0"/>
          </a:p>
          <a:p>
            <a:pPr lvl="1">
              <a:buFontTx/>
              <a:buNone/>
            </a:pPr>
            <a:endParaRPr lang="en-US" b="1" dirty="0" smtClean="0"/>
          </a:p>
          <a:p>
            <a:pPr lvl="1">
              <a:buFontTx/>
              <a:buNone/>
            </a:pPr>
            <a:r>
              <a:rPr lang="en-US" b="1" dirty="0" smtClean="0"/>
              <a:t>FALSE             </a:t>
            </a:r>
            <a:r>
              <a:rPr lang="en-US" b="1" dirty="0"/>
              <a:t>= 	0</a:t>
            </a:r>
          </a:p>
          <a:p>
            <a:pPr lvl="1">
              <a:buFontTx/>
              <a:buNone/>
            </a:pPr>
            <a:r>
              <a:rPr lang="en-US" b="1" dirty="0"/>
              <a:t>UNKNOWN    = 	0.5</a:t>
            </a:r>
          </a:p>
          <a:p>
            <a:pPr lvl="1">
              <a:buFontTx/>
              <a:buNone/>
            </a:pPr>
            <a:r>
              <a:rPr lang="en-US" b="1" dirty="0" smtClean="0"/>
              <a:t>TRUE               </a:t>
            </a:r>
            <a:r>
              <a:rPr lang="en-US" b="1" dirty="0"/>
              <a:t>= 	</a:t>
            </a:r>
            <a:r>
              <a:rPr lang="en-US" b="1" dirty="0" smtClean="0"/>
              <a:t>1</a:t>
            </a:r>
          </a:p>
          <a:p>
            <a:pPr lvl="1">
              <a:buFontTx/>
              <a:buNone/>
            </a:pPr>
            <a:endParaRPr lang="en-US" b="1" dirty="0" smtClean="0"/>
          </a:p>
          <a:p>
            <a:pPr lvl="1"/>
            <a:r>
              <a:rPr lang="en-US" dirty="0"/>
              <a:t>If x= NULL then x=“Joe</a:t>
            </a:r>
            <a:r>
              <a:rPr lang="en-US" dirty="0" smtClean="0"/>
              <a:t>” is </a:t>
            </a:r>
            <a:r>
              <a:rPr lang="en-US" dirty="0"/>
              <a:t>UNKNOWN</a:t>
            </a:r>
          </a:p>
          <a:p>
            <a:pPr lvl="1">
              <a:buFontTx/>
              <a:buNone/>
            </a:pPr>
            <a:endParaRPr lang="en-US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09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251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33BD-9F88-4F66-8FF8-5370184D3722}" type="slidenum">
              <a:rPr lang="en-US"/>
              <a:pPr/>
              <a:t>25</a:t>
            </a:fld>
            <a:endParaRPr lang="en-US" dirty="0"/>
          </a:p>
        </p:txBody>
      </p:sp>
      <p:sp>
        <p:nvSpPr>
          <p:cNvPr id="182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3327400"/>
          </a:xfrm>
        </p:spPr>
        <p:txBody>
          <a:bodyPr/>
          <a:lstStyle/>
          <a:p>
            <a:r>
              <a:rPr lang="en-US" dirty="0"/>
              <a:t>C1 AND C2   =  min(C1, C2)</a:t>
            </a:r>
          </a:p>
          <a:p>
            <a:r>
              <a:rPr lang="en-US" dirty="0"/>
              <a:t>C1  OR  </a:t>
            </a:r>
            <a:r>
              <a:rPr lang="en-US" dirty="0" smtClean="0"/>
              <a:t> C2   =  </a:t>
            </a:r>
            <a:r>
              <a:rPr lang="en-US" dirty="0"/>
              <a:t>max(C1, C2)</a:t>
            </a:r>
          </a:p>
          <a:p>
            <a:r>
              <a:rPr lang="en-US" dirty="0"/>
              <a:t>NOT C1         =  1 – C1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2276" name="Rectangle 4"/>
          <p:cNvSpPr>
            <a:spLocks noChangeArrowheads="1"/>
          </p:cNvSpPr>
          <p:nvPr/>
        </p:nvSpPr>
        <p:spPr bwMode="auto">
          <a:xfrm>
            <a:off x="2286000" y="3581401"/>
            <a:ext cx="6692858" cy="14219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age &lt; 25)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height &gt; 6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weight &gt; 190)</a:t>
            </a:r>
          </a:p>
        </p:txBody>
      </p:sp>
      <p:sp>
        <p:nvSpPr>
          <p:cNvPr id="182277" name="Text Box 5"/>
          <p:cNvSpPr txBox="1">
            <a:spLocks noChangeArrowheads="1"/>
          </p:cNvSpPr>
          <p:nvPr/>
        </p:nvSpPr>
        <p:spPr bwMode="auto">
          <a:xfrm>
            <a:off x="9299538" y="3679890"/>
            <a:ext cx="1975477" cy="13234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+mj-lt"/>
              </a:rPr>
              <a:t>Won’t return e.g</a:t>
            </a:r>
            <a:r>
              <a:rPr lang="en-US" sz="2000" dirty="0">
                <a:latin typeface="+mj-lt"/>
              </a:rPr>
              <a:t>.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(age=20</a:t>
            </a:r>
            <a:r>
              <a:rPr lang="en-US" sz="2000" dirty="0">
                <a:latin typeface="+mj-lt"/>
              </a:rPr>
              <a:t/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height=</a:t>
            </a:r>
            <a:r>
              <a:rPr lang="en-US" sz="2000" dirty="0">
                <a:latin typeface="+mj-lt"/>
              </a:rPr>
              <a:t>NULL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weight=200)!</a:t>
            </a:r>
            <a:endParaRPr lang="en-US" sz="2000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44660" y="5708134"/>
            <a:ext cx="662598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Rule in SQL: include only tuples that yield </a:t>
            </a:r>
            <a:r>
              <a:rPr lang="en-US" sz="2400" dirty="0" smtClean="0">
                <a:latin typeface="+mj-lt"/>
              </a:rPr>
              <a:t>TRUE / 1.0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3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5" grpId="0" build="p"/>
      <p:bldP spid="182276" grpId="0" animBg="1"/>
      <p:bldP spid="182277" grpId="0" animBg="1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2907-1C6D-41FA-AAF1-1B0777B84EE1}" type="slidenum">
              <a:rPr lang="en-US"/>
              <a:pPr/>
              <a:t>26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3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2463800"/>
          </a:xfrm>
        </p:spPr>
        <p:txBody>
          <a:bodyPr/>
          <a:lstStyle/>
          <a:p>
            <a:pPr>
              <a:buFontTx/>
              <a:buNone/>
            </a:pPr>
            <a:r>
              <a:rPr lang="en-US" dirty="0"/>
              <a:t>Unexpected behavior: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3300" name="Rectangle 4"/>
          <p:cNvSpPr>
            <a:spLocks noChangeArrowheads="1"/>
          </p:cNvSpPr>
          <p:nvPr/>
        </p:nvSpPr>
        <p:spPr bwMode="auto">
          <a:xfrm>
            <a:off x="838200" y="2536110"/>
            <a:ext cx="3159839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25</a:t>
            </a:r>
          </a:p>
        </p:txBody>
      </p:sp>
      <p:sp>
        <p:nvSpPr>
          <p:cNvPr id="2" name="Rectangle 1"/>
          <p:cNvSpPr/>
          <p:nvPr/>
        </p:nvSpPr>
        <p:spPr>
          <a:xfrm>
            <a:off x="838200" y="4359220"/>
            <a:ext cx="4165949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Some Persons are not included !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7215963" y="2443777"/>
            <a:ext cx="3531736" cy="175432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25 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OR  age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IS NULL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215963" y="4636460"/>
            <a:ext cx="3558282" cy="4247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>
                <a:latin typeface="+mj-lt"/>
              </a:rPr>
              <a:t>Now it includes all Persons!</a:t>
            </a:r>
            <a:endParaRPr lang="en-US" sz="2400" dirty="0">
              <a:latin typeface="+mj-lt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5124938" y="3024954"/>
            <a:ext cx="1222744" cy="5582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2637519" y="5337670"/>
            <a:ext cx="4733260" cy="1386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dirty="0" smtClean="0"/>
              <a:t>Can test for NULL explicitly:</a:t>
            </a:r>
          </a:p>
          <a:p>
            <a:pPr lvl="1"/>
            <a:r>
              <a:rPr lang="en-US" dirty="0" smtClean="0"/>
              <a:t>x IS NULL</a:t>
            </a:r>
          </a:p>
          <a:p>
            <a:pPr lvl="1"/>
            <a:r>
              <a:rPr lang="en-US" dirty="0" smtClean="0"/>
              <a:t>x IS NOT NULL</a:t>
            </a:r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2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build="p"/>
      <p:bldP spid="183300" grpId="0" animBg="1"/>
      <p:bldP spid="2" grpId="0" animBg="1"/>
      <p:bldP spid="14" grpId="0" animBg="1"/>
      <p:bldP spid="15" grpId="0" animBg="1"/>
      <p:bldP spid="17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B0800-3CE4-4806-8E29-034BECC3698A}" type="slidenum">
              <a:rPr lang="en-US"/>
              <a:pPr/>
              <a:t>27</a:t>
            </a:fld>
            <a:endParaRPr lang="en-US"/>
          </a:p>
        </p:txBody>
      </p:sp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Inner Joins</a:t>
            </a:r>
            <a:endParaRPr lang="en-US" dirty="0"/>
          </a:p>
        </p:txBody>
      </p:sp>
      <p:sp>
        <p:nvSpPr>
          <p:cNvPr id="2375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66876"/>
            <a:ext cx="86868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/>
              <a:t>By</a:t>
            </a:r>
            <a:r>
              <a:rPr lang="en-US" sz="2400" i="1" dirty="0"/>
              <a:t> </a:t>
            </a:r>
            <a:r>
              <a:rPr lang="en-US" sz="2400" dirty="0"/>
              <a:t>default, </a:t>
            </a:r>
            <a:r>
              <a:rPr lang="en-US" sz="2400" dirty="0" smtClean="0"/>
              <a:t>joins in </a:t>
            </a:r>
            <a:r>
              <a:rPr lang="en-US" sz="2400" dirty="0"/>
              <a:t>SQL are </a:t>
            </a:r>
            <a:r>
              <a:rPr lang="en-US" sz="2400" b="1" dirty="0"/>
              <a:t>“inner joins”: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	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     </a:t>
            </a:r>
            <a:endParaRPr lang="en-US" sz="2400" dirty="0"/>
          </a:p>
        </p:txBody>
      </p:sp>
      <p:sp>
        <p:nvSpPr>
          <p:cNvPr id="237572" name="Rectangle 4"/>
          <p:cNvSpPr>
            <a:spLocks noChangeArrowheads="1"/>
          </p:cNvSpPr>
          <p:nvPr/>
        </p:nvSpPr>
        <p:spPr bwMode="auto">
          <a:xfrm>
            <a:off x="838200" y="3166591"/>
            <a:ext cx="8032968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JOIN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0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7573" name="Rectangle 5"/>
          <p:cNvSpPr>
            <a:spLocks noChangeArrowheads="1"/>
          </p:cNvSpPr>
          <p:nvPr/>
        </p:nvSpPr>
        <p:spPr bwMode="auto">
          <a:xfrm>
            <a:off x="838200" y="4539602"/>
            <a:ext cx="6186309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Purchase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2245855"/>
            <a:ext cx="407329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category)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store)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Brace 2"/>
          <p:cNvSpPr/>
          <p:nvPr/>
        </p:nvSpPr>
        <p:spPr>
          <a:xfrm>
            <a:off x="9156700" y="3049350"/>
            <a:ext cx="368300" cy="27323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726791" y="4237484"/>
            <a:ext cx="1943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Both equivalent:</a:t>
            </a:r>
          </a:p>
          <a:p>
            <a:r>
              <a:rPr lang="en-US" dirty="0" smtClean="0">
                <a:latin typeface="+mj-lt"/>
              </a:rPr>
              <a:t>Both INNER JOINS!</a:t>
            </a:r>
            <a:endParaRPr lang="en-US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90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572" grpId="0" animBg="1"/>
      <p:bldP spid="237573" grpId="0" animBg="1"/>
      <p:bldP spid="2" grpId="0" animBg="1"/>
      <p:bldP spid="3" grpId="0" animBg="1"/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28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INNER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4782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INNER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64060" y="5929458"/>
            <a:ext cx="4122240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Note: another equivalent way to write an INNER JOIN!</a:t>
            </a:r>
            <a:endParaRPr lang="en-US" sz="1600" dirty="0"/>
          </a:p>
        </p:txBody>
      </p:sp>
      <p:sp>
        <p:nvSpPr>
          <p:cNvPr id="3" name="Right Arrow 2"/>
          <p:cNvSpPr/>
          <p:nvPr/>
        </p:nvSpPr>
        <p:spPr>
          <a:xfrm>
            <a:off x="6807200" y="5051912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7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  <p:bldP spid="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29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540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5050"/>
                          </a:solidFill>
                          <a:effectLst/>
                          <a:latin typeface="Times New Roman" charset="0"/>
                        </a:rPr>
                        <a:t>NULL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LEFT OUTER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7989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LEFT OUTER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6807200" y="5321300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Basic terminology: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elation / table (+ “instance of”), row / tuple, column / attribute, </a:t>
            </a:r>
            <a:r>
              <a:rPr lang="en-US" dirty="0" err="1" smtClean="0"/>
              <a:t>multiset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Table schemas in SQL</a:t>
            </a:r>
          </a:p>
          <a:p>
            <a:endParaRPr lang="en-US" dirty="0" smtClean="0"/>
          </a:p>
          <a:p>
            <a:r>
              <a:rPr lang="en-US" dirty="0" smtClean="0"/>
              <a:t>Single-table queries:</a:t>
            </a:r>
          </a:p>
          <a:p>
            <a:pPr lvl="1"/>
            <a:r>
              <a:rPr lang="en-US" dirty="0" smtClean="0"/>
              <a:t>SFW (selection + projection)</a:t>
            </a:r>
          </a:p>
          <a:p>
            <a:pPr lvl="1"/>
            <a:r>
              <a:rPr lang="en-US" dirty="0" smtClean="0"/>
              <a:t>Basic SQL operators: LIKE, DISTINCT, ORDER BY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Multi-table queries:</a:t>
            </a:r>
          </a:p>
          <a:p>
            <a:pPr lvl="1"/>
            <a:r>
              <a:rPr lang="en-US" dirty="0" smtClean="0"/>
              <a:t>Foreign keys</a:t>
            </a:r>
          </a:p>
          <a:p>
            <a:pPr lvl="1"/>
            <a:r>
              <a:rPr lang="en-US" dirty="0" smtClean="0"/>
              <a:t>JOINS:</a:t>
            </a:r>
          </a:p>
          <a:p>
            <a:pPr lvl="2"/>
            <a:r>
              <a:rPr lang="en-US" dirty="0" smtClean="0"/>
              <a:t>Basic SQL syntax &amp; semantics of</a:t>
            </a:r>
          </a:p>
          <a:p>
            <a:pPr lvl="1"/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122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clarification: Sets vs. </a:t>
            </a:r>
            <a:r>
              <a:rPr lang="en-US" dirty="0" err="1" smtClean="0"/>
              <a:t>Multisets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theory, and in any more formal material, </a:t>
            </a:r>
            <a:r>
              <a:rPr lang="en-US" b="1" u="sng" dirty="0" smtClean="0"/>
              <a:t>by definition</a:t>
            </a:r>
            <a:r>
              <a:rPr lang="en-US" dirty="0" smtClean="0"/>
              <a:t> all relations are </a:t>
            </a:r>
            <a:r>
              <a:rPr lang="en-US" b="1" i="1" u="sng" dirty="0" smtClean="0"/>
              <a:t>sets</a:t>
            </a:r>
            <a:r>
              <a:rPr lang="en-US" b="1" i="1" dirty="0" smtClean="0"/>
              <a:t> of tuples</a:t>
            </a:r>
          </a:p>
          <a:p>
            <a:endParaRPr lang="en-US" dirty="0" smtClean="0"/>
          </a:p>
          <a:p>
            <a:r>
              <a:rPr lang="en-US" dirty="0" smtClean="0"/>
              <a:t>In SQL, relations (i.e. tables) are </a:t>
            </a:r>
            <a:r>
              <a:rPr lang="en-US" b="1" dirty="0" err="1" smtClean="0"/>
              <a:t>multisets</a:t>
            </a:r>
            <a:r>
              <a:rPr lang="en-US" dirty="0" smtClean="0"/>
              <a:t>, meaning you can have duplicate tuples</a:t>
            </a:r>
          </a:p>
          <a:p>
            <a:pPr lvl="1"/>
            <a:r>
              <a:rPr lang="en-US" dirty="0" smtClean="0"/>
              <a:t>We need this because intermediate results in SQL don’t eliminate duplicates</a:t>
            </a:r>
          </a:p>
          <a:p>
            <a:endParaRPr lang="en-US" dirty="0"/>
          </a:p>
          <a:p>
            <a:r>
              <a:rPr lang="en-US" dirty="0" smtClean="0"/>
              <a:t>If you get confused: just state your assumptions &amp; we’ll be forgiving!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74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ER diagrams!</a:t>
            </a:r>
          </a:p>
          <a:p>
            <a:pPr lvl="1"/>
            <a:r>
              <a:rPr lang="en-US" dirty="0" smtClean="0"/>
              <a:t>Entities (vs. Entity Sets)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1"/>
            <a:r>
              <a:rPr lang="en-US" dirty="0" smtClean="0"/>
              <a:t>Multiplicity</a:t>
            </a:r>
          </a:p>
          <a:p>
            <a:pPr lvl="1"/>
            <a:r>
              <a:rPr lang="en-US" dirty="0" smtClean="0"/>
              <a:t>Constraints: Keys, single-value, referential, participation, etc…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742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vs.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18214"/>
            <a:ext cx="2286000" cy="610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smtClean="0"/>
              <a:t>Example: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688019" y="2903322"/>
            <a:ext cx="4114800" cy="1676400"/>
            <a:chOff x="2133600" y="4648200"/>
            <a:chExt cx="4114800" cy="1676400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4343400" y="5791200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" name="Oval 12"/>
            <p:cNvSpPr>
              <a:spLocks noChangeArrowheads="1"/>
            </p:cNvSpPr>
            <p:nvPr/>
          </p:nvSpPr>
          <p:spPr bwMode="auto">
            <a:xfrm>
              <a:off x="3200400" y="46482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7" name="Oval 13"/>
            <p:cNvSpPr>
              <a:spLocks noChangeArrowheads="1"/>
            </p:cNvSpPr>
            <p:nvPr/>
          </p:nvSpPr>
          <p:spPr bwMode="auto">
            <a:xfrm>
              <a:off x="4800600" y="47244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8" name="Oval 16"/>
            <p:cNvSpPr>
              <a:spLocks noChangeArrowheads="1"/>
            </p:cNvSpPr>
            <p:nvPr/>
          </p:nvSpPr>
          <p:spPr bwMode="auto">
            <a:xfrm>
              <a:off x="2133600" y="52578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8" idx="5"/>
              <a:endCxn id="5" idx="1"/>
            </p:cNvCxnSpPr>
            <p:nvPr/>
          </p:nvCxnSpPr>
          <p:spPr bwMode="auto">
            <a:xfrm rot="16200000" flipH="1">
              <a:off x="3749022" y="5463520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6" idx="5"/>
              <a:endCxn id="5" idx="0"/>
            </p:cNvCxnSpPr>
            <p:nvPr/>
          </p:nvCxnSpPr>
          <p:spPr bwMode="auto">
            <a:xfrm rot="16200000" flipH="1">
              <a:off x="4415772" y="5253970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7" idx="4"/>
              <a:endCxn id="5" idx="0"/>
            </p:cNvCxnSpPr>
            <p:nvPr/>
          </p:nvCxnSpPr>
          <p:spPr bwMode="auto">
            <a:xfrm rot="5400000">
              <a:off x="5048250" y="5314950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2" name="Oval 11"/>
          <p:cNvSpPr/>
          <p:nvPr/>
        </p:nvSpPr>
        <p:spPr>
          <a:xfrm>
            <a:off x="1107450" y="3166579"/>
            <a:ext cx="4593021" cy="1784350"/>
          </a:xfrm>
          <a:prstGeom prst="ellipse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85821" y="5435064"/>
            <a:ext cx="1374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Entity Set</a:t>
            </a:r>
            <a:endParaRPr lang="en-US" sz="240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94782" y="4899635"/>
            <a:ext cx="1018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mtClean="0">
                <a:solidFill>
                  <a:schemeClr val="accent2"/>
                </a:solidFill>
                <a:latin typeface="+mj-lt"/>
              </a:rPr>
              <a:t>Product</a:t>
            </a:r>
            <a:endParaRPr lang="en-US" sz="2000" b="1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564116" y="3367721"/>
            <a:ext cx="1957952" cy="1436409"/>
            <a:chOff x="5226068" y="5426834"/>
            <a:chExt cx="2792109" cy="227413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53512" y="5426834"/>
              <a:ext cx="1137221" cy="63002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226068" y="6190419"/>
              <a:ext cx="2792109" cy="1510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Xbox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Total Multimedia System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$250</a:t>
              </a:r>
              <a:endParaRPr lang="en-US" sz="1400" dirty="0">
                <a:latin typeface="+mj-lt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436607" y="3421121"/>
            <a:ext cx="2042483" cy="1354333"/>
            <a:chOff x="8112441" y="5382402"/>
            <a:chExt cx="2862527" cy="189808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52710" y="5382402"/>
              <a:ext cx="842907" cy="842909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8112441" y="6245258"/>
              <a:ext cx="2862527" cy="1035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My Little Pony Doll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Toy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</a:t>
              </a:r>
              <a:endParaRPr lang="en-US" sz="1400" dirty="0">
                <a:latin typeface="+mj-lt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206248" y="2688923"/>
            <a:ext cx="898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</a:t>
            </a:r>
            <a:endParaRPr lang="en-US" sz="2400" dirty="0">
              <a:latin typeface="+mj-lt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4801722" y="3048000"/>
            <a:ext cx="1446678" cy="63711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085821" y="3871879"/>
            <a:ext cx="17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 Attribute</a:t>
            </a:r>
            <a:endParaRPr lang="en-US" sz="2400" dirty="0">
              <a:latin typeface="+mj-lt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5021782" y="4314266"/>
            <a:ext cx="1137074" cy="918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7066774" y="4007520"/>
            <a:ext cx="551286" cy="27985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886200" y="5181600"/>
            <a:ext cx="2203588" cy="4511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V="1">
            <a:off x="7460428" y="4474145"/>
            <a:ext cx="2342478" cy="119175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49682" y="1665206"/>
            <a:ext cx="382030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Entities are </a:t>
            </a:r>
            <a:r>
              <a:rPr lang="en-US" sz="2400" b="1" u="sng" dirty="0" smtClean="0">
                <a:latin typeface="+mj-lt"/>
              </a:rPr>
              <a:t>not</a:t>
            </a:r>
            <a:r>
              <a:rPr lang="en-US" sz="2400" dirty="0" smtClean="0">
                <a:latin typeface="+mj-lt"/>
              </a:rPr>
              <a:t> explicitly represented in E/R diagrams!</a:t>
            </a:r>
            <a:endParaRPr lang="en-US" sz="2400" dirty="0">
              <a:latin typeface="+mj-lt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8" name="Rectangle 3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6937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5" grpId="0"/>
      <p:bldP spid="26" grpId="0"/>
      <p:bldP spid="29" grpId="0"/>
      <p:bldP spid="4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33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475006" y="2270235"/>
            <a:ext cx="7236553" cy="1574970"/>
            <a:chOff x="1849016" y="2994219"/>
            <a:chExt cx="8514183" cy="1853034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9" idx="5"/>
              <a:endCxn id="6" idx="1"/>
            </p:cNvCxnSpPr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7" idx="5"/>
              <a:endCxn id="6" idx="0"/>
            </p:cNvCxnSpPr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>
              <a:stCxn id="8" idx="4"/>
              <a:endCxn id="6" idx="0"/>
            </p:cNvCxnSpPr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15" name="Straight Connector 14"/>
            <p:cNvCxnSpPr>
              <a:stCxn id="14" idx="4"/>
              <a:endCxn id="13" idx="0"/>
            </p:cNvCxnSpPr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>
              <a:stCxn id="6" idx="3"/>
              <a:endCxn id="5" idx="1"/>
            </p:cNvCxnSpPr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>
              <a:stCxn id="5" idx="3"/>
              <a:endCxn id="13" idx="1"/>
            </p:cNvCxnSpPr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TextBox 20"/>
          <p:cNvSpPr txBox="1"/>
          <p:nvPr/>
        </p:nvSpPr>
        <p:spPr>
          <a:xfrm>
            <a:off x="2840556" y="483144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9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34</a:t>
            </a:fld>
            <a:endParaRPr lang="en-US">
              <a:solidFill>
                <a:srgbClr val="000000"/>
              </a:solidFill>
            </a:endParaRP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6096000" y="2131519"/>
            <a:ext cx="746234" cy="53602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/>
          </p:nvPr>
        </p:nvGraphicFramePr>
        <p:xfrm>
          <a:off x="7346061" y="1724948"/>
          <a:ext cx="4436035" cy="237915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  <a:gridCol w="1250732"/>
                <a:gridCol w="861847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2"/>
                    </a:solidFill>
                  </a:rPr>
                  <a:t>Company C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  </m:t>
                    </m:r>
                  </m:oMath>
                </a14:m>
                <a:r>
                  <a:rPr lang="en-US" b="1" dirty="0" smtClean="0">
                    <a:solidFill>
                      <a:schemeClr val="accent2"/>
                    </a:solidFill>
                  </a:rPr>
                  <a:t>Product P</a:t>
                </a:r>
                <a:endParaRPr lang="en-US" b="1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1909" t="-96721" r="-1193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wn Arrow 22"/>
          <p:cNvSpPr/>
          <p:nvPr/>
        </p:nvSpPr>
        <p:spPr>
          <a:xfrm>
            <a:off x="9348617" y="4298731"/>
            <a:ext cx="430922" cy="450609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/>
          </p:nvPr>
        </p:nvGraphicFramePr>
        <p:xfrm>
          <a:off x="8410537" y="5164365"/>
          <a:ext cx="2323456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8398458" y="4749655"/>
            <a:ext cx="811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Makes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/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910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F43C3B6-AC14-5547-A066-F0A178F64C90}" type="slidenum">
              <a:rPr lang="en-US" smtClean="0">
                <a:solidFill>
                  <a:srgbClr val="000000"/>
                </a:solidFill>
              </a:rPr>
              <a:pPr/>
              <a:t>35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>
          <a:xfrm>
            <a:off x="852715" y="366161"/>
            <a:ext cx="10363200" cy="1143000"/>
          </a:xfrm>
        </p:spPr>
        <p:txBody>
          <a:bodyPr/>
          <a:lstStyle/>
          <a:p>
            <a:pPr eaLnBrk="1" hangingPunct="1"/>
            <a:r>
              <a:rPr lang="en-US" dirty="0"/>
              <a:t>Multiplicity of E/R </a:t>
            </a:r>
            <a:r>
              <a:rPr lang="en-US" dirty="0" smtClean="0"/>
              <a:t>Relationships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9024937" y="2018283"/>
            <a:ext cx="24495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Indicated using arrows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852715" y="1523223"/>
            <a:ext cx="7257822" cy="1008063"/>
            <a:chOff x="852715" y="1523223"/>
            <a:chExt cx="7257822" cy="1008063"/>
          </a:xfrm>
        </p:grpSpPr>
        <p:grpSp>
          <p:nvGrpSpPr>
            <p:cNvPr id="7" name="Group 6"/>
            <p:cNvGrpSpPr/>
            <p:nvPr/>
          </p:nvGrpSpPr>
          <p:grpSpPr>
            <a:xfrm>
              <a:off x="5967412" y="1540783"/>
              <a:ext cx="2143125" cy="755650"/>
              <a:chOff x="5967412" y="1540783"/>
              <a:chExt cx="2143125" cy="755650"/>
            </a:xfrm>
          </p:grpSpPr>
          <p:sp>
            <p:nvSpPr>
              <p:cNvPr id="27653" name="AutoShape 4"/>
              <p:cNvSpPr>
                <a:spLocks noChangeAspect="1" noChangeArrowheads="1"/>
              </p:cNvSpPr>
              <p:nvPr/>
            </p:nvSpPr>
            <p:spPr bwMode="auto">
              <a:xfrm>
                <a:off x="6662737" y="1540783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6" name="Line 7"/>
              <p:cNvSpPr>
                <a:spLocks noChangeShapeType="1"/>
              </p:cNvSpPr>
              <p:nvPr/>
            </p:nvSpPr>
            <p:spPr bwMode="auto">
              <a:xfrm flipH="1">
                <a:off x="5967412" y="1921783"/>
                <a:ext cx="68580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7" name="Line 8"/>
              <p:cNvSpPr>
                <a:spLocks noChangeShapeType="1"/>
              </p:cNvSpPr>
              <p:nvPr/>
            </p:nvSpPr>
            <p:spPr bwMode="auto">
              <a:xfrm>
                <a:off x="7500937" y="1921783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4017962" y="1523223"/>
              <a:ext cx="1143000" cy="1008063"/>
              <a:chOff x="4017962" y="1523223"/>
              <a:chExt cx="1143000" cy="1008063"/>
            </a:xfrm>
          </p:grpSpPr>
          <p:grpSp>
            <p:nvGrpSpPr>
              <p:cNvPr id="27662" name="Group 13"/>
              <p:cNvGrpSpPr>
                <a:grpSpLocks/>
              </p:cNvGrpSpPr>
              <p:nvPr/>
            </p:nvGrpSpPr>
            <p:grpSpPr bwMode="auto">
              <a:xfrm>
                <a:off x="4017962" y="1523223"/>
                <a:ext cx="1143000" cy="1008063"/>
                <a:chOff x="1536" y="1498"/>
                <a:chExt cx="720" cy="635"/>
              </a:xfrm>
            </p:grpSpPr>
            <p:sp>
              <p:nvSpPr>
                <p:cNvPr id="27681" name="Oval 14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2" name="Oval 15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3" name="Line 16"/>
              <p:cNvSpPr>
                <a:spLocks noChangeShapeType="1"/>
              </p:cNvSpPr>
              <p:nvPr/>
            </p:nvSpPr>
            <p:spPr bwMode="auto">
              <a:xfrm>
                <a:off x="4322762" y="1739917"/>
                <a:ext cx="533400" cy="381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4" name="Line 17"/>
              <p:cNvSpPr>
                <a:spLocks noChangeShapeType="1"/>
              </p:cNvSpPr>
              <p:nvPr/>
            </p:nvSpPr>
            <p:spPr bwMode="auto">
              <a:xfrm flipV="1">
                <a:off x="4322762" y="1739917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5" name="Line 18"/>
              <p:cNvSpPr>
                <a:spLocks noChangeShapeType="1"/>
              </p:cNvSpPr>
              <p:nvPr/>
            </p:nvSpPr>
            <p:spPr bwMode="auto">
              <a:xfrm>
                <a:off x="4322762" y="2120917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852715" y="1641491"/>
              <a:ext cx="195438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One-to-one</a:t>
              </a:r>
              <a:r>
                <a:rPr lang="en-US" sz="2800" dirty="0">
                  <a:latin typeface="+mj-lt"/>
                </a:rPr>
                <a:t>: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852715" y="2717640"/>
            <a:ext cx="7334022" cy="1008063"/>
            <a:chOff x="852715" y="2717640"/>
            <a:chExt cx="7334022" cy="1008063"/>
          </a:xfrm>
        </p:grpSpPr>
        <p:grpSp>
          <p:nvGrpSpPr>
            <p:cNvPr id="8" name="Group 7"/>
            <p:cNvGrpSpPr/>
            <p:nvPr/>
          </p:nvGrpSpPr>
          <p:grpSpPr>
            <a:xfrm>
              <a:off x="6053137" y="2800189"/>
              <a:ext cx="2133600" cy="755650"/>
              <a:chOff x="6053137" y="2800189"/>
              <a:chExt cx="2133600" cy="755650"/>
            </a:xfrm>
          </p:grpSpPr>
          <p:sp>
            <p:nvSpPr>
              <p:cNvPr id="27654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2800189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8" name="Line 9"/>
              <p:cNvSpPr>
                <a:spLocks noChangeShapeType="1"/>
              </p:cNvSpPr>
              <p:nvPr/>
            </p:nvSpPr>
            <p:spPr bwMode="auto">
              <a:xfrm>
                <a:off x="7500937" y="3181189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9" name="Line 10"/>
              <p:cNvSpPr>
                <a:spLocks noChangeShapeType="1"/>
              </p:cNvSpPr>
              <p:nvPr/>
            </p:nvSpPr>
            <p:spPr bwMode="auto">
              <a:xfrm flipH="1">
                <a:off x="6053137" y="3181189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4017962" y="2717640"/>
              <a:ext cx="1143000" cy="1008063"/>
              <a:chOff x="4017962" y="2717640"/>
              <a:chExt cx="1143000" cy="1008063"/>
            </a:xfrm>
          </p:grpSpPr>
          <p:grpSp>
            <p:nvGrpSpPr>
              <p:cNvPr id="27666" name="Group 19"/>
              <p:cNvGrpSpPr>
                <a:grpSpLocks/>
              </p:cNvGrpSpPr>
              <p:nvPr/>
            </p:nvGrpSpPr>
            <p:grpSpPr bwMode="auto">
              <a:xfrm>
                <a:off x="4017962" y="2717640"/>
                <a:ext cx="1143000" cy="1008063"/>
                <a:chOff x="1536" y="1498"/>
                <a:chExt cx="720" cy="635"/>
              </a:xfrm>
            </p:grpSpPr>
            <p:sp>
              <p:nvSpPr>
                <p:cNvPr id="2767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8" name="Line 25"/>
              <p:cNvSpPr>
                <a:spLocks noChangeShapeType="1"/>
              </p:cNvSpPr>
              <p:nvPr/>
            </p:nvSpPr>
            <p:spPr bwMode="auto">
              <a:xfrm>
                <a:off x="4322762" y="2946239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9" name="Line 26"/>
              <p:cNvSpPr>
                <a:spLocks noChangeShapeType="1"/>
              </p:cNvSpPr>
              <p:nvPr/>
            </p:nvSpPr>
            <p:spPr bwMode="auto">
              <a:xfrm>
                <a:off x="4322762" y="309863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0" name="Line 27"/>
              <p:cNvSpPr>
                <a:spLocks noChangeShapeType="1"/>
              </p:cNvSpPr>
              <p:nvPr/>
            </p:nvSpPr>
            <p:spPr bwMode="auto">
              <a:xfrm>
                <a:off x="4322762" y="332723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3" name="Rectangle 52"/>
            <p:cNvSpPr/>
            <p:nvPr/>
          </p:nvSpPr>
          <p:spPr>
            <a:xfrm>
              <a:off x="852715" y="2927889"/>
              <a:ext cx="2155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Many-to-one: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52715" y="3967785"/>
            <a:ext cx="7334022" cy="1016368"/>
            <a:chOff x="852715" y="3967785"/>
            <a:chExt cx="7334022" cy="1016368"/>
          </a:xfrm>
        </p:grpSpPr>
        <p:grpSp>
          <p:nvGrpSpPr>
            <p:cNvPr id="5" name="Group 4"/>
            <p:cNvGrpSpPr/>
            <p:nvPr/>
          </p:nvGrpSpPr>
          <p:grpSpPr>
            <a:xfrm>
              <a:off x="4017962" y="3976090"/>
              <a:ext cx="1143000" cy="1008063"/>
              <a:chOff x="4017962" y="3976090"/>
              <a:chExt cx="1143000" cy="1008063"/>
            </a:xfrm>
          </p:grpSpPr>
          <p:grpSp>
            <p:nvGrpSpPr>
              <p:cNvPr id="38" name="Group 19"/>
              <p:cNvGrpSpPr>
                <a:grpSpLocks/>
              </p:cNvGrpSpPr>
              <p:nvPr/>
            </p:nvGrpSpPr>
            <p:grpSpPr bwMode="auto">
              <a:xfrm>
                <a:off x="4017962" y="3976090"/>
                <a:ext cx="1143000" cy="1008063"/>
                <a:chOff x="1536" y="1498"/>
                <a:chExt cx="720" cy="635"/>
              </a:xfrm>
            </p:grpSpPr>
            <p:sp>
              <p:nvSpPr>
                <p:cNvPr id="3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4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41" name="Line 25"/>
              <p:cNvSpPr>
                <a:spLocks noChangeShapeType="1"/>
              </p:cNvSpPr>
              <p:nvPr/>
            </p:nvSpPr>
            <p:spPr bwMode="auto">
              <a:xfrm flipV="1">
                <a:off x="4322762" y="4208481"/>
                <a:ext cx="533400" cy="1486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2" name="Line 26"/>
              <p:cNvSpPr>
                <a:spLocks noChangeShapeType="1"/>
              </p:cNvSpPr>
              <p:nvPr/>
            </p:nvSpPr>
            <p:spPr bwMode="auto">
              <a:xfrm>
                <a:off x="4322762" y="435708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3" name="Line 27"/>
              <p:cNvSpPr>
                <a:spLocks noChangeShapeType="1"/>
              </p:cNvSpPr>
              <p:nvPr/>
            </p:nvSpPr>
            <p:spPr bwMode="auto">
              <a:xfrm>
                <a:off x="4322762" y="458568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976937" y="3967785"/>
              <a:ext cx="2209800" cy="755650"/>
              <a:chOff x="5976937" y="3967785"/>
              <a:chExt cx="2209800" cy="755650"/>
            </a:xfrm>
          </p:grpSpPr>
          <p:sp>
            <p:nvSpPr>
              <p:cNvPr id="50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3967785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1" name="Line 9"/>
              <p:cNvSpPr>
                <a:spLocks noChangeShapeType="1"/>
              </p:cNvSpPr>
              <p:nvPr/>
            </p:nvSpPr>
            <p:spPr bwMode="auto">
              <a:xfrm>
                <a:off x="5976937" y="4349287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2" name="Line 10"/>
              <p:cNvSpPr>
                <a:spLocks noChangeShapeType="1"/>
              </p:cNvSpPr>
              <p:nvPr/>
            </p:nvSpPr>
            <p:spPr bwMode="auto">
              <a:xfrm flipV="1">
                <a:off x="7500936" y="4342435"/>
                <a:ext cx="685801" cy="1465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852715" y="4214287"/>
              <a:ext cx="219284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One-to-many: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52715" y="5348287"/>
            <a:ext cx="7334022" cy="1008063"/>
            <a:chOff x="852715" y="5348287"/>
            <a:chExt cx="7334022" cy="1008063"/>
          </a:xfrm>
        </p:grpSpPr>
        <p:grpSp>
          <p:nvGrpSpPr>
            <p:cNvPr id="10" name="Group 9"/>
            <p:cNvGrpSpPr/>
            <p:nvPr/>
          </p:nvGrpSpPr>
          <p:grpSpPr>
            <a:xfrm>
              <a:off x="6053137" y="5360680"/>
              <a:ext cx="2133600" cy="755650"/>
              <a:chOff x="6053137" y="5360680"/>
              <a:chExt cx="2133600" cy="755650"/>
            </a:xfrm>
          </p:grpSpPr>
          <p:sp>
            <p:nvSpPr>
              <p:cNvPr id="27655" name="AutoShape 6"/>
              <p:cNvSpPr>
                <a:spLocks noChangeAspect="1" noChangeArrowheads="1"/>
              </p:cNvSpPr>
              <p:nvPr/>
            </p:nvSpPr>
            <p:spPr bwMode="auto">
              <a:xfrm>
                <a:off x="6662737" y="5360680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0" name="Line 11"/>
              <p:cNvSpPr>
                <a:spLocks noChangeShapeType="1"/>
              </p:cNvSpPr>
              <p:nvPr/>
            </p:nvSpPr>
            <p:spPr bwMode="auto">
              <a:xfrm>
                <a:off x="7500937" y="5741680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1" name="Line 12"/>
              <p:cNvSpPr>
                <a:spLocks noChangeShapeType="1"/>
              </p:cNvSpPr>
              <p:nvPr/>
            </p:nvSpPr>
            <p:spPr bwMode="auto">
              <a:xfrm flipH="1">
                <a:off x="6053137" y="5741680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017962" y="5348287"/>
              <a:ext cx="1143000" cy="1008063"/>
              <a:chOff x="4017962" y="5348287"/>
              <a:chExt cx="1143000" cy="1008063"/>
            </a:xfrm>
          </p:grpSpPr>
          <p:grpSp>
            <p:nvGrpSpPr>
              <p:cNvPr id="27667" name="Group 22"/>
              <p:cNvGrpSpPr>
                <a:grpSpLocks/>
              </p:cNvGrpSpPr>
              <p:nvPr/>
            </p:nvGrpSpPr>
            <p:grpSpPr bwMode="auto">
              <a:xfrm>
                <a:off x="4017962" y="5348287"/>
                <a:ext cx="1143000" cy="1008063"/>
                <a:chOff x="1536" y="1498"/>
                <a:chExt cx="720" cy="635"/>
              </a:xfrm>
            </p:grpSpPr>
            <p:sp>
              <p:nvSpPr>
                <p:cNvPr id="27677" name="Oval 23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78" name="Oval 24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71" name="Line 28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2" name="Line 29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3" name="Line 30"/>
              <p:cNvSpPr>
                <a:spLocks noChangeShapeType="1"/>
              </p:cNvSpPr>
              <p:nvPr/>
            </p:nvSpPr>
            <p:spPr bwMode="auto">
              <a:xfrm flipH="1"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4" name="Line 31"/>
              <p:cNvSpPr>
                <a:spLocks noChangeShapeType="1"/>
              </p:cNvSpPr>
              <p:nvPr/>
            </p:nvSpPr>
            <p:spPr bwMode="auto">
              <a:xfrm>
                <a:off x="4322762" y="5729286"/>
                <a:ext cx="609600" cy="4572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5" name="Line 32"/>
              <p:cNvSpPr>
                <a:spLocks noChangeShapeType="1"/>
              </p:cNvSpPr>
              <p:nvPr/>
            </p:nvSpPr>
            <p:spPr bwMode="auto">
              <a:xfrm flipH="1">
                <a:off x="4322762" y="5729286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6" name="Line 33"/>
              <p:cNvSpPr>
                <a:spLocks noChangeShapeType="1"/>
              </p:cNvSpPr>
              <p:nvPr/>
            </p:nvSpPr>
            <p:spPr bwMode="auto">
              <a:xfrm>
                <a:off x="4322762" y="59578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5" name="Rectangle 54"/>
            <p:cNvSpPr/>
            <p:nvPr/>
          </p:nvSpPr>
          <p:spPr>
            <a:xfrm>
              <a:off x="852715" y="5500686"/>
              <a:ext cx="239386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Many-to-many: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9024937" y="3448653"/>
            <a:ext cx="2449512" cy="23083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X -&gt; Y means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there exists a function mapping from X to Y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(</a:t>
            </a: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recall the definition of a function)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5" name="Rectangle 6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95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5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8045D88-1492-AE41-AA3B-0C79F03A2829}" type="slidenum">
              <a:rPr lang="en-US" smtClean="0">
                <a:solidFill>
                  <a:srgbClr val="000000"/>
                </a:solidFill>
              </a:rPr>
              <a:pPr/>
              <a:t>36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81001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Constraints in E/R Diagrams</a:t>
            </a:r>
          </a:p>
        </p:txBody>
      </p:sp>
      <p:sp>
        <p:nvSpPr>
          <p:cNvPr id="59396" name="Text Box 3"/>
          <p:cNvSpPr txBox="1">
            <a:spLocks noChangeArrowheads="1"/>
          </p:cNvSpPr>
          <p:nvPr/>
        </p:nvSpPr>
        <p:spPr bwMode="auto">
          <a:xfrm>
            <a:off x="905069" y="1524001"/>
            <a:ext cx="10291666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Finding constraints is part of the </a:t>
            </a:r>
            <a:r>
              <a:rPr lang="en-US" sz="2400" dirty="0" smtClean="0">
                <a:solidFill>
                  <a:srgbClr val="000000"/>
                </a:solidFill>
              </a:rPr>
              <a:t>E/R modeling </a:t>
            </a:r>
            <a:r>
              <a:rPr lang="en-US" sz="2400" dirty="0">
                <a:solidFill>
                  <a:srgbClr val="000000"/>
                </a:solidFill>
              </a:rPr>
              <a:t>process. </a:t>
            </a:r>
            <a:r>
              <a:rPr lang="en-US" sz="2400" dirty="0" smtClean="0">
                <a:solidFill>
                  <a:srgbClr val="000000"/>
                </a:solidFill>
              </a:rPr>
              <a:t>Commonly </a:t>
            </a:r>
            <a:r>
              <a:rPr lang="en-US" sz="2400" dirty="0">
                <a:solidFill>
                  <a:srgbClr val="000000"/>
                </a:solidFill>
              </a:rPr>
              <a:t>used </a:t>
            </a:r>
            <a:r>
              <a:rPr lang="en-US" sz="2400" dirty="0" smtClean="0">
                <a:solidFill>
                  <a:srgbClr val="000000"/>
                </a:solidFill>
              </a:rPr>
              <a:t>constraints are:</a:t>
            </a:r>
            <a:endParaRPr lang="en-US" sz="2400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u="sng" dirty="0" smtClean="0"/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Keys</a:t>
            </a:r>
            <a:r>
              <a:rPr lang="en-US" sz="2400" dirty="0">
                <a:solidFill>
                  <a:srgbClr val="3333CC"/>
                </a:solidFill>
              </a:rPr>
              <a:t>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Implicit constraints on uniqueness of entities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An SSN uniquely </a:t>
            </a:r>
            <a:r>
              <a:rPr lang="en-US" sz="2400" i="1" dirty="0">
                <a:solidFill>
                  <a:srgbClr val="000000"/>
                </a:solidFill>
              </a:rPr>
              <a:t>identifies a </a:t>
            </a:r>
            <a:r>
              <a:rPr lang="en-US" sz="2400" i="1" dirty="0" smtClean="0">
                <a:solidFill>
                  <a:srgbClr val="000000"/>
                </a:solidFill>
              </a:rPr>
              <a:t>person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Single-value </a:t>
            </a:r>
            <a:r>
              <a:rPr lang="en-US" sz="2400" u="sng" dirty="0"/>
              <a:t>constraints:</a:t>
            </a:r>
            <a:r>
              <a:rPr lang="en-US" sz="2400" dirty="0"/>
              <a:t> </a:t>
            </a:r>
            <a:endParaRPr lang="en-US" sz="2400" dirty="0" smtClean="0"/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 </a:t>
            </a:r>
            <a:r>
              <a:rPr lang="en-US" sz="2400" i="1" dirty="0">
                <a:solidFill>
                  <a:srgbClr val="000000"/>
                </a:solidFill>
              </a:rPr>
              <a:t>person can have only one </a:t>
            </a:r>
            <a:r>
              <a:rPr lang="en-US" sz="2400" i="1" dirty="0" smtClean="0">
                <a:solidFill>
                  <a:srgbClr val="000000"/>
                </a:solidFill>
              </a:rPr>
              <a:t>father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Referential </a:t>
            </a:r>
            <a:r>
              <a:rPr lang="en-US" sz="2400" u="sng" dirty="0"/>
              <a:t>integrity constraints: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Referenced entities must exist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if </a:t>
            </a:r>
            <a:r>
              <a:rPr lang="en-US" sz="2400" i="1" dirty="0">
                <a:solidFill>
                  <a:srgbClr val="000000"/>
                </a:solidFill>
              </a:rPr>
              <a:t>you work for a company, </a:t>
            </a:r>
            <a:r>
              <a:rPr lang="en-US" sz="2400" i="1" dirty="0" smtClean="0">
                <a:solidFill>
                  <a:srgbClr val="000000"/>
                </a:solidFill>
              </a:rPr>
              <a:t>it must </a:t>
            </a:r>
            <a:r>
              <a:rPr lang="en-US" sz="2400" i="1" dirty="0">
                <a:solidFill>
                  <a:srgbClr val="000000"/>
                </a:solidFill>
              </a:rPr>
              <a:t>exist in the </a:t>
            </a:r>
            <a:r>
              <a:rPr lang="en-US" sz="2400" i="1" dirty="0" smtClean="0">
                <a:solidFill>
                  <a:srgbClr val="000000"/>
                </a:solidFill>
              </a:rPr>
              <a:t>database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Other </a:t>
            </a:r>
            <a:r>
              <a:rPr lang="en-US" sz="2400" u="sng" dirty="0"/>
              <a:t>constraints:</a:t>
            </a:r>
            <a:r>
              <a:rPr lang="en-US" sz="2400" dirty="0">
                <a:solidFill>
                  <a:srgbClr val="000000"/>
                </a:solidFill>
              </a:rPr>
              <a:t>  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peoples</a:t>
            </a:r>
            <a:r>
              <a:rPr lang="en-US" sz="2400" i="1" dirty="0">
                <a:solidFill>
                  <a:srgbClr val="000000"/>
                </a:solidFill>
              </a:rPr>
              <a:t>’ ages are between 0 and </a:t>
            </a:r>
            <a:r>
              <a:rPr lang="en-US" sz="2400" i="1" dirty="0" smtClean="0">
                <a:solidFill>
                  <a:srgbClr val="000000"/>
                </a:solidFill>
              </a:rPr>
              <a:t>150</a:t>
            </a:r>
            <a:endParaRPr lang="en-US" sz="2400" i="1" dirty="0">
              <a:solidFill>
                <a:srgbClr val="0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170366" y="4802497"/>
            <a:ext cx="139026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 FOREIGN KEYs!</a:t>
            </a:r>
            <a:endParaRPr lang="en-US" sz="24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03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traight Connector 54"/>
          <p:cNvCxnSpPr>
            <a:stCxn id="65" idx="1"/>
            <a:endCxn id="52" idx="6"/>
          </p:cNvCxnSpPr>
          <p:nvPr/>
        </p:nvCxnSpPr>
        <p:spPr>
          <a:xfrm flipH="1">
            <a:off x="1560542" y="3671001"/>
            <a:ext cx="1628217" cy="86313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endCxn id="12" idx="4"/>
          </p:cNvCxnSpPr>
          <p:nvPr/>
        </p:nvCxnSpPr>
        <p:spPr>
          <a:xfrm flipV="1">
            <a:off x="6445739" y="4765431"/>
            <a:ext cx="775663" cy="64086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936999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Currently</a:t>
            </a:r>
          </a:p>
        </p:txBody>
      </p:sp>
      <p:sp>
        <p:nvSpPr>
          <p:cNvPr id="7" name="Oval 6"/>
          <p:cNvSpPr/>
          <p:nvPr/>
        </p:nvSpPr>
        <p:spPr>
          <a:xfrm>
            <a:off x="5730630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Buy_Price</a:t>
            </a:r>
          </a:p>
        </p:txBody>
      </p:sp>
      <p:sp>
        <p:nvSpPr>
          <p:cNvPr id="8" name="Oval 7"/>
          <p:cNvSpPr/>
          <p:nvPr/>
        </p:nvSpPr>
        <p:spPr>
          <a:xfrm>
            <a:off x="7518399" y="6066692"/>
            <a:ext cx="156503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Description</a:t>
            </a:r>
          </a:p>
        </p:txBody>
      </p:sp>
      <p:sp>
        <p:nvSpPr>
          <p:cNvPr id="10" name="Oval 9"/>
          <p:cNvSpPr/>
          <p:nvPr/>
        </p:nvSpPr>
        <p:spPr>
          <a:xfrm>
            <a:off x="2360245" y="5798038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First_Bid</a:t>
            </a:r>
          </a:p>
        </p:txBody>
      </p:sp>
      <p:sp>
        <p:nvSpPr>
          <p:cNvPr id="11" name="Oval 10"/>
          <p:cNvSpPr/>
          <p:nvPr/>
        </p:nvSpPr>
        <p:spPr>
          <a:xfrm>
            <a:off x="2278183" y="5094653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Num_Bids</a:t>
            </a:r>
          </a:p>
        </p:txBody>
      </p:sp>
      <p:sp>
        <p:nvSpPr>
          <p:cNvPr id="12" name="Oval 11"/>
          <p:cNvSpPr/>
          <p:nvPr/>
        </p:nvSpPr>
        <p:spPr>
          <a:xfrm>
            <a:off x="6636225" y="4228123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Started</a:t>
            </a:r>
          </a:p>
        </p:txBody>
      </p:sp>
      <p:sp>
        <p:nvSpPr>
          <p:cNvPr id="13" name="Oval 12"/>
          <p:cNvSpPr/>
          <p:nvPr/>
        </p:nvSpPr>
        <p:spPr>
          <a:xfrm>
            <a:off x="7778261" y="5348653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Ends</a:t>
            </a:r>
          </a:p>
        </p:txBody>
      </p:sp>
      <p:sp>
        <p:nvSpPr>
          <p:cNvPr id="14" name="Oval 13"/>
          <p:cNvSpPr/>
          <p:nvPr/>
        </p:nvSpPr>
        <p:spPr>
          <a:xfrm>
            <a:off x="8088921" y="476543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Item_ID</a:t>
            </a:r>
          </a:p>
        </p:txBody>
      </p:sp>
      <p:sp>
        <p:nvSpPr>
          <p:cNvPr id="15" name="Oval 14"/>
          <p:cNvSpPr/>
          <p:nvPr/>
        </p:nvSpPr>
        <p:spPr>
          <a:xfrm>
            <a:off x="2823305" y="449677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Name</a:t>
            </a:r>
          </a:p>
        </p:txBody>
      </p:sp>
      <p:cxnSp>
        <p:nvCxnSpPr>
          <p:cNvPr id="17" name="Straight Connector 16"/>
          <p:cNvCxnSpPr>
            <a:stCxn id="15" idx="5"/>
          </p:cNvCxnSpPr>
          <p:nvPr/>
        </p:nvCxnSpPr>
        <p:spPr>
          <a:xfrm>
            <a:off x="3822265" y="4955399"/>
            <a:ext cx="1247966" cy="31021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1" idx="6"/>
          </p:cNvCxnSpPr>
          <p:nvPr/>
        </p:nvCxnSpPr>
        <p:spPr>
          <a:xfrm>
            <a:off x="3708399" y="5363307"/>
            <a:ext cx="1361832" cy="5470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0" idx="7"/>
            <a:endCxn id="4" idx="1"/>
          </p:cNvCxnSpPr>
          <p:nvPr/>
        </p:nvCxnSpPr>
        <p:spPr>
          <a:xfrm flipV="1">
            <a:off x="3581011" y="5583115"/>
            <a:ext cx="1489220" cy="29361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835769" y="5876725"/>
            <a:ext cx="234462" cy="18996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7" idx="0"/>
            <a:endCxn id="4" idx="2"/>
          </p:cNvCxnSpPr>
          <p:nvPr/>
        </p:nvCxnSpPr>
        <p:spPr>
          <a:xfrm flipH="1" flipV="1">
            <a:off x="6213232" y="5900616"/>
            <a:ext cx="232507" cy="16607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8" idx="1"/>
          </p:cNvCxnSpPr>
          <p:nvPr/>
        </p:nvCxnSpPr>
        <p:spPr>
          <a:xfrm>
            <a:off x="7356231" y="5900615"/>
            <a:ext cx="391362" cy="24476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endCxn id="14" idx="2"/>
          </p:cNvCxnSpPr>
          <p:nvPr/>
        </p:nvCxnSpPr>
        <p:spPr>
          <a:xfrm flipV="1">
            <a:off x="7356231" y="5034085"/>
            <a:ext cx="732691" cy="32922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3" idx="2"/>
            <a:endCxn id="4" idx="3"/>
          </p:cNvCxnSpPr>
          <p:nvPr/>
        </p:nvCxnSpPr>
        <p:spPr>
          <a:xfrm flipH="1" flipV="1">
            <a:off x="7356231" y="5583115"/>
            <a:ext cx="422031" cy="3419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7727850" y="171547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Categories</a:t>
            </a:r>
          </a:p>
        </p:txBody>
      </p:sp>
      <p:sp>
        <p:nvSpPr>
          <p:cNvPr id="49" name="Diamond 48"/>
          <p:cNvSpPr/>
          <p:nvPr/>
        </p:nvSpPr>
        <p:spPr>
          <a:xfrm>
            <a:off x="1790747" y="2270093"/>
            <a:ext cx="162677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atin typeface="+mj-lt"/>
              </a:rPr>
              <a:t>BidsOn</a:t>
            </a:r>
            <a:endParaRPr lang="en-US" sz="1600" dirty="0">
              <a:latin typeface="+mj-lt"/>
            </a:endParaRPr>
          </a:p>
        </p:txBody>
      </p:sp>
      <p:sp>
        <p:nvSpPr>
          <p:cNvPr id="50" name="Diamond 49"/>
          <p:cNvSpPr/>
          <p:nvPr/>
        </p:nvSpPr>
        <p:spPr>
          <a:xfrm>
            <a:off x="7908972" y="3220915"/>
            <a:ext cx="2348918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IsCategory</a:t>
            </a:r>
          </a:p>
        </p:txBody>
      </p:sp>
      <p:sp>
        <p:nvSpPr>
          <p:cNvPr id="52" name="Oval 51"/>
          <p:cNvSpPr/>
          <p:nvPr/>
        </p:nvSpPr>
        <p:spPr>
          <a:xfrm>
            <a:off x="390188" y="4265485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Time </a:t>
            </a:r>
          </a:p>
        </p:txBody>
      </p:sp>
      <p:sp>
        <p:nvSpPr>
          <p:cNvPr id="53" name="Oval 52"/>
          <p:cNvSpPr/>
          <p:nvPr/>
        </p:nvSpPr>
        <p:spPr>
          <a:xfrm>
            <a:off x="393200" y="307507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Amount</a:t>
            </a:r>
          </a:p>
        </p:txBody>
      </p:sp>
      <p:cxnSp>
        <p:nvCxnSpPr>
          <p:cNvPr id="58" name="Straight Connector 57"/>
          <p:cNvCxnSpPr>
            <a:stCxn id="53" idx="6"/>
            <a:endCxn id="65" idx="1"/>
          </p:cNvCxnSpPr>
          <p:nvPr/>
        </p:nvCxnSpPr>
        <p:spPr>
          <a:xfrm>
            <a:off x="1563554" y="3343731"/>
            <a:ext cx="1625205" cy="32727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65" idx="1"/>
            <a:endCxn id="49" idx="2"/>
          </p:cNvCxnSpPr>
          <p:nvPr/>
        </p:nvCxnSpPr>
        <p:spPr>
          <a:xfrm flipH="1" flipV="1">
            <a:off x="2604132" y="3184493"/>
            <a:ext cx="584627" cy="486508"/>
          </a:xfrm>
          <a:prstGeom prst="line">
            <a:avLst/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49" idx="0"/>
            <a:endCxn id="51" idx="2"/>
          </p:cNvCxnSpPr>
          <p:nvPr/>
        </p:nvCxnSpPr>
        <p:spPr>
          <a:xfrm flipV="1">
            <a:off x="2604132" y="2120128"/>
            <a:ext cx="219173" cy="1499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8298371" y="739531"/>
            <a:ext cx="139852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Category_Name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8" name="Straight Connector 67"/>
          <p:cNvCxnSpPr>
            <a:stCxn id="48" idx="0"/>
            <a:endCxn id="67" idx="4"/>
          </p:cNvCxnSpPr>
          <p:nvPr/>
        </p:nvCxnSpPr>
        <p:spPr>
          <a:xfrm flipV="1">
            <a:off x="8870850" y="1276839"/>
            <a:ext cx="126782" cy="438639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50" idx="0"/>
            <a:endCxn id="48" idx="2"/>
          </p:cNvCxnSpPr>
          <p:nvPr/>
        </p:nvCxnSpPr>
        <p:spPr>
          <a:xfrm flipH="1" flipV="1">
            <a:off x="8870850" y="2350478"/>
            <a:ext cx="212581" cy="87043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endCxn id="50" idx="2"/>
          </p:cNvCxnSpPr>
          <p:nvPr/>
        </p:nvCxnSpPr>
        <p:spPr>
          <a:xfrm flipV="1">
            <a:off x="6632233" y="4135315"/>
            <a:ext cx="2451198" cy="1331546"/>
          </a:xfrm>
          <a:prstGeom prst="line">
            <a:avLst/>
          </a:prstGeom>
          <a:ln w="381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>
            <a:off x="1633562" y="60882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Rating</a:t>
            </a:r>
          </a:p>
        </p:txBody>
      </p:sp>
      <p:sp>
        <p:nvSpPr>
          <p:cNvPr id="78" name="Oval 77"/>
          <p:cNvSpPr/>
          <p:nvPr/>
        </p:nvSpPr>
        <p:spPr>
          <a:xfrm>
            <a:off x="3043519" y="614084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User_ID</a:t>
            </a:r>
          </a:p>
        </p:txBody>
      </p:sp>
      <p:sp>
        <p:nvSpPr>
          <p:cNvPr id="79" name="Oval 78"/>
          <p:cNvSpPr/>
          <p:nvPr/>
        </p:nvSpPr>
        <p:spPr>
          <a:xfrm>
            <a:off x="298429" y="703462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Country</a:t>
            </a:r>
          </a:p>
        </p:txBody>
      </p:sp>
      <p:sp>
        <p:nvSpPr>
          <p:cNvPr id="80" name="Oval 79"/>
          <p:cNvSpPr/>
          <p:nvPr/>
        </p:nvSpPr>
        <p:spPr>
          <a:xfrm>
            <a:off x="79051" y="1937572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Location</a:t>
            </a:r>
          </a:p>
        </p:txBody>
      </p:sp>
      <p:sp>
        <p:nvSpPr>
          <p:cNvPr id="101" name="Diamond 100"/>
          <p:cNvSpPr/>
          <p:nvPr/>
        </p:nvSpPr>
        <p:spPr>
          <a:xfrm>
            <a:off x="5782406" y="2833523"/>
            <a:ext cx="169574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Sells</a:t>
            </a:r>
          </a:p>
        </p:txBody>
      </p:sp>
      <p:cxnSp>
        <p:nvCxnSpPr>
          <p:cNvPr id="109" name="Straight Connector 108"/>
          <p:cNvCxnSpPr>
            <a:stCxn id="4" idx="0"/>
            <a:endCxn id="101" idx="2"/>
          </p:cNvCxnSpPr>
          <p:nvPr/>
        </p:nvCxnSpPr>
        <p:spPr>
          <a:xfrm flipV="1">
            <a:off x="6213232" y="3747923"/>
            <a:ext cx="417044" cy="1517692"/>
          </a:xfrm>
          <a:prstGeom prst="line">
            <a:avLst/>
          </a:prstGeom>
          <a:ln w="38100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80" idx="0"/>
            <a:endCxn id="51" idx="1"/>
          </p:cNvCxnSpPr>
          <p:nvPr/>
        </p:nvCxnSpPr>
        <p:spPr>
          <a:xfrm flipV="1">
            <a:off x="664228" y="1802628"/>
            <a:ext cx="1016077" cy="1349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cxnSp>
        <p:nvCxnSpPr>
          <p:cNvPr id="59" name="Straight Connector 58"/>
          <p:cNvCxnSpPr>
            <a:stCxn id="79" idx="4"/>
          </p:cNvCxnSpPr>
          <p:nvPr/>
        </p:nvCxnSpPr>
        <p:spPr>
          <a:xfrm>
            <a:off x="883606" y="1240770"/>
            <a:ext cx="1532803" cy="4281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77" idx="4"/>
          </p:cNvCxnSpPr>
          <p:nvPr/>
        </p:nvCxnSpPr>
        <p:spPr>
          <a:xfrm>
            <a:off x="2218739" y="1146135"/>
            <a:ext cx="507784" cy="7456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78" idx="4"/>
            <a:endCxn id="51" idx="0"/>
          </p:cNvCxnSpPr>
          <p:nvPr/>
        </p:nvCxnSpPr>
        <p:spPr>
          <a:xfrm flipH="1">
            <a:off x="2823305" y="1151392"/>
            <a:ext cx="805391" cy="3337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680305" y="148512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j-lt"/>
              </a:rPr>
              <a:t>Users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76" name="Straight Connector 75"/>
          <p:cNvCxnSpPr>
            <a:stCxn id="101" idx="0"/>
            <a:endCxn id="51" idx="3"/>
          </p:cNvCxnSpPr>
          <p:nvPr/>
        </p:nvCxnSpPr>
        <p:spPr>
          <a:xfrm flipH="1" flipV="1">
            <a:off x="3966304" y="1802628"/>
            <a:ext cx="2663972" cy="103089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5070232" y="5265615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Items</a:t>
            </a: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  <p:sp>
        <p:nvSpPr>
          <p:cNvPr id="65" name="Rectangle 64"/>
          <p:cNvSpPr/>
          <p:nvPr/>
        </p:nvSpPr>
        <p:spPr>
          <a:xfrm>
            <a:off x="3188759" y="3362187"/>
            <a:ext cx="879874" cy="61762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j-lt"/>
              </a:rPr>
              <a:t>Bids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390188" y="370497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 err="1" smtClean="0">
                <a:solidFill>
                  <a:schemeClr val="tx1"/>
                </a:solidFill>
              </a:rPr>
              <a:t>Bid_ID</a:t>
            </a:r>
            <a:endParaRPr lang="en-US" sz="1400" u="sng" dirty="0">
              <a:solidFill>
                <a:schemeClr val="tx1"/>
              </a:solidFill>
            </a:endParaRPr>
          </a:p>
        </p:txBody>
      </p:sp>
      <p:cxnSp>
        <p:nvCxnSpPr>
          <p:cNvPr id="82" name="Straight Connector 81"/>
          <p:cNvCxnSpPr>
            <a:stCxn id="65" idx="1"/>
            <a:endCxn id="81" idx="6"/>
          </p:cNvCxnSpPr>
          <p:nvPr/>
        </p:nvCxnSpPr>
        <p:spPr>
          <a:xfrm flipH="1">
            <a:off x="1560542" y="3671001"/>
            <a:ext cx="1628217" cy="30262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Diamond 82"/>
          <p:cNvSpPr/>
          <p:nvPr/>
        </p:nvSpPr>
        <p:spPr>
          <a:xfrm>
            <a:off x="4457013" y="3810977"/>
            <a:ext cx="162677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atin typeface="+mj-lt"/>
              </a:rPr>
              <a:t>BidOn</a:t>
            </a:r>
            <a:endParaRPr lang="en-US" sz="1600" dirty="0">
              <a:latin typeface="+mj-lt"/>
            </a:endParaRPr>
          </a:p>
        </p:txBody>
      </p:sp>
      <p:cxnSp>
        <p:nvCxnSpPr>
          <p:cNvPr id="84" name="Straight Connector 83"/>
          <p:cNvCxnSpPr>
            <a:stCxn id="83" idx="0"/>
            <a:endCxn id="65" idx="3"/>
          </p:cNvCxnSpPr>
          <p:nvPr/>
        </p:nvCxnSpPr>
        <p:spPr>
          <a:xfrm flipH="1" flipV="1">
            <a:off x="4068633" y="3671001"/>
            <a:ext cx="1201765" cy="139976"/>
          </a:xfrm>
          <a:prstGeom prst="line">
            <a:avLst/>
          </a:prstGeom>
          <a:ln w="38100">
            <a:solidFill>
              <a:schemeClr val="tx1"/>
            </a:solidFill>
            <a:headEnd type="triangl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3" idx="2"/>
            <a:endCxn id="4" idx="0"/>
          </p:cNvCxnSpPr>
          <p:nvPr/>
        </p:nvCxnSpPr>
        <p:spPr>
          <a:xfrm>
            <a:off x="5270398" y="4725377"/>
            <a:ext cx="942834" cy="540238"/>
          </a:xfrm>
          <a:prstGeom prst="line">
            <a:avLst/>
          </a:prstGeom>
          <a:ln w="12700">
            <a:solidFill>
              <a:schemeClr val="tx1"/>
            </a:solidFill>
            <a:headEnd type="non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68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38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RECALL: Mathematical def. of Relationship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1" y="1905000"/>
            <a:ext cx="7266668" cy="4114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2"/>
            <a:r>
              <a:rPr lang="en-US" i="1" dirty="0"/>
              <a:t>A={1,2,3},   B={</a:t>
            </a:r>
            <a:r>
              <a:rPr lang="en-US" i="1" dirty="0" err="1"/>
              <a:t>a,b,c,d</a:t>
            </a:r>
            <a:r>
              <a:rPr lang="en-US" i="1" dirty="0"/>
              <a:t>},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 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lvl="2"/>
            <a:r>
              <a:rPr lang="en-US" i="1" dirty="0" smtClean="0"/>
              <a:t>A </a:t>
            </a:r>
            <a:r>
              <a:rPr lang="en-US" i="1" dirty="0">
                <a:sym typeface="Symbol" charset="2"/>
              </a:rPr>
              <a:t> B = {(1,a), (1,b), (1,c), (1,d), (2,a), (2,b), (2,c), (2,d), (3,a), (3,b), (3,c), (3,d)}</a:t>
            </a:r>
          </a:p>
          <a:p>
            <a:pPr lvl="3"/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b="1" dirty="0" smtClean="0"/>
              <a:t>We define a </a:t>
            </a:r>
            <a:r>
              <a:rPr lang="en-US" b="1" u="sng" dirty="0" smtClean="0"/>
              <a:t>relationship</a:t>
            </a:r>
            <a:r>
              <a:rPr lang="en-US" b="1" dirty="0" smtClean="0"/>
              <a:t> to be a subset of A x B</a:t>
            </a:r>
          </a:p>
          <a:p>
            <a:pPr lvl="2"/>
            <a:r>
              <a:rPr lang="en-US" i="1" dirty="0" smtClean="0"/>
              <a:t>R </a:t>
            </a:r>
            <a:r>
              <a:rPr lang="en-US" i="1" dirty="0"/>
              <a:t>= {(1,a), (2,c), (2,d), (3,b)}</a:t>
            </a:r>
          </a:p>
          <a:p>
            <a:pPr lvl="3"/>
            <a:endParaRPr lang="en-US" i="1" dirty="0"/>
          </a:p>
        </p:txBody>
      </p:sp>
      <p:grpSp>
        <p:nvGrpSpPr>
          <p:cNvPr id="25605" name="Group 4"/>
          <p:cNvGrpSpPr>
            <a:grpSpLocks/>
          </p:cNvGrpSpPr>
          <p:nvPr/>
        </p:nvGrpSpPr>
        <p:grpSpPr bwMode="auto">
          <a:xfrm>
            <a:off x="7895319" y="2364468"/>
            <a:ext cx="3136900" cy="2514600"/>
            <a:chOff x="1144" y="2736"/>
            <a:chExt cx="1976" cy="1584"/>
          </a:xfrm>
        </p:grpSpPr>
        <p:sp>
          <p:nvSpPr>
            <p:cNvPr id="25611" name="Text Box 5"/>
            <p:cNvSpPr txBox="1">
              <a:spLocks noChangeArrowheads="1"/>
            </p:cNvSpPr>
            <p:nvPr/>
          </p:nvSpPr>
          <p:spPr bwMode="auto">
            <a:xfrm>
              <a:off x="1670" y="285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25612" name="Text Box 6"/>
            <p:cNvSpPr txBox="1">
              <a:spLocks noChangeArrowheads="1"/>
            </p:cNvSpPr>
            <p:nvPr/>
          </p:nvSpPr>
          <p:spPr bwMode="auto">
            <a:xfrm>
              <a:off x="1670" y="327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25613" name="Text Box 7"/>
            <p:cNvSpPr txBox="1">
              <a:spLocks noChangeArrowheads="1"/>
            </p:cNvSpPr>
            <p:nvPr/>
          </p:nvSpPr>
          <p:spPr bwMode="auto">
            <a:xfrm>
              <a:off x="1670" y="369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5614" name="Text Box 8"/>
            <p:cNvSpPr txBox="1">
              <a:spLocks noChangeArrowheads="1"/>
            </p:cNvSpPr>
            <p:nvPr/>
          </p:nvSpPr>
          <p:spPr bwMode="auto">
            <a:xfrm>
              <a:off x="2726" y="2858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</a:t>
              </a:r>
            </a:p>
          </p:txBody>
        </p:sp>
        <p:sp>
          <p:nvSpPr>
            <p:cNvPr id="25615" name="Text Box 9"/>
            <p:cNvSpPr txBox="1">
              <a:spLocks noChangeArrowheads="1"/>
            </p:cNvSpPr>
            <p:nvPr/>
          </p:nvSpPr>
          <p:spPr bwMode="auto">
            <a:xfrm>
              <a:off x="2726" y="322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</a:t>
              </a:r>
            </a:p>
          </p:txBody>
        </p:sp>
        <p:sp>
          <p:nvSpPr>
            <p:cNvPr id="25616" name="Text Box 10"/>
            <p:cNvSpPr txBox="1">
              <a:spLocks noChangeArrowheads="1"/>
            </p:cNvSpPr>
            <p:nvPr/>
          </p:nvSpPr>
          <p:spPr bwMode="auto">
            <a:xfrm>
              <a:off x="2726" y="3594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</a:t>
              </a:r>
            </a:p>
          </p:txBody>
        </p:sp>
        <p:sp>
          <p:nvSpPr>
            <p:cNvPr id="25617" name="Text Box 11"/>
            <p:cNvSpPr txBox="1">
              <a:spLocks noChangeArrowheads="1"/>
            </p:cNvSpPr>
            <p:nvPr/>
          </p:nvSpPr>
          <p:spPr bwMode="auto">
            <a:xfrm>
              <a:off x="2726" y="3962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d</a:t>
              </a:r>
            </a:p>
          </p:txBody>
        </p:sp>
        <p:sp>
          <p:nvSpPr>
            <p:cNvPr id="25618" name="Oval 12"/>
            <p:cNvSpPr>
              <a:spLocks noChangeArrowheads="1"/>
            </p:cNvSpPr>
            <p:nvPr/>
          </p:nvSpPr>
          <p:spPr bwMode="auto">
            <a:xfrm>
              <a:off x="1488" y="2880"/>
              <a:ext cx="576" cy="115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19" name="Oval 13"/>
            <p:cNvSpPr>
              <a:spLocks noChangeArrowheads="1"/>
            </p:cNvSpPr>
            <p:nvPr/>
          </p:nvSpPr>
          <p:spPr bwMode="auto">
            <a:xfrm>
              <a:off x="2544" y="2880"/>
              <a:ext cx="576" cy="14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23" name="Text Box 17"/>
            <p:cNvSpPr txBox="1">
              <a:spLocks noChangeArrowheads="1"/>
            </p:cNvSpPr>
            <p:nvPr/>
          </p:nvSpPr>
          <p:spPr bwMode="auto">
            <a:xfrm>
              <a:off x="1144" y="2858"/>
              <a:ext cx="363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A=</a:t>
              </a:r>
            </a:p>
          </p:txBody>
        </p:sp>
        <p:sp>
          <p:nvSpPr>
            <p:cNvPr id="25624" name="Text Box 18"/>
            <p:cNvSpPr txBox="1">
              <a:spLocks noChangeArrowheads="1"/>
            </p:cNvSpPr>
            <p:nvPr/>
          </p:nvSpPr>
          <p:spPr bwMode="auto">
            <a:xfrm>
              <a:off x="2297" y="2736"/>
              <a:ext cx="35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B=</a:t>
              </a:r>
            </a:p>
          </p:txBody>
        </p:sp>
      </p:grpSp>
      <p:cxnSp>
        <p:nvCxnSpPr>
          <p:cNvPr id="3" name="Straight Connector 2"/>
          <p:cNvCxnSpPr>
            <a:stCxn id="25611" idx="3"/>
            <a:endCxn id="25614" idx="1"/>
          </p:cNvCxnSpPr>
          <p:nvPr/>
        </p:nvCxnSpPr>
        <p:spPr bwMode="auto">
          <a:xfrm>
            <a:off x="9066894" y="2786743"/>
            <a:ext cx="133985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25612" idx="3"/>
            <a:endCxn id="25616" idx="1"/>
          </p:cNvCxnSpPr>
          <p:nvPr/>
        </p:nvCxnSpPr>
        <p:spPr bwMode="auto">
          <a:xfrm>
            <a:off x="9066894" y="3451906"/>
            <a:ext cx="1339850" cy="5032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25612" idx="3"/>
            <a:endCxn id="25617" idx="1"/>
          </p:cNvCxnSpPr>
          <p:nvPr/>
        </p:nvCxnSpPr>
        <p:spPr bwMode="auto">
          <a:xfrm>
            <a:off x="9066894" y="3451906"/>
            <a:ext cx="1339850" cy="10874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25613" idx="3"/>
            <a:endCxn id="25615" idx="1"/>
          </p:cNvCxnSpPr>
          <p:nvPr/>
        </p:nvCxnSpPr>
        <p:spPr bwMode="auto">
          <a:xfrm flipV="1">
            <a:off x="9066894" y="3370943"/>
            <a:ext cx="1339850" cy="74612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8577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39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04999"/>
            <a:ext cx="6945994" cy="446774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</a:t>
            </a:r>
            <a:r>
              <a:rPr lang="en-US" u="sng" dirty="0" smtClean="0"/>
              <a:t>relationship</a:t>
            </a:r>
            <a:r>
              <a:rPr lang="en-US" dirty="0" smtClean="0"/>
              <a:t> is a subset of A x B</a:t>
            </a:r>
          </a:p>
          <a:p>
            <a:pPr lvl="1"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b="1" dirty="0"/>
              <a:t>M</a:t>
            </a:r>
            <a:r>
              <a:rPr lang="en-US" b="1" dirty="0" smtClean="0"/>
              <a:t>akes</a:t>
            </a:r>
            <a:r>
              <a:rPr lang="en-US" dirty="0" smtClean="0"/>
              <a:t> </a:t>
            </a:r>
            <a:r>
              <a:rPr lang="en-US" dirty="0"/>
              <a:t>is </a:t>
            </a:r>
            <a:r>
              <a:rPr lang="en-US" dirty="0" smtClean="0"/>
              <a:t>relationship- it is a </a:t>
            </a:r>
            <a:r>
              <a:rPr lang="en-US" b="1" i="1" dirty="0"/>
              <a:t>subset</a:t>
            </a:r>
            <a:r>
              <a:rPr lang="en-US" dirty="0"/>
              <a:t> of </a:t>
            </a:r>
            <a:r>
              <a:rPr lang="en-US" b="1" dirty="0"/>
              <a:t>Product </a:t>
            </a:r>
            <a:r>
              <a:rPr lang="en-US" b="1" dirty="0">
                <a:sym typeface="Symbol" charset="2"/>
              </a:rPr>
              <a:t></a:t>
            </a:r>
            <a:r>
              <a:rPr lang="en-US" b="1" dirty="0"/>
              <a:t> Company</a:t>
            </a:r>
            <a:r>
              <a:rPr lang="en-US" dirty="0" smtClean="0"/>
              <a:t>: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895319" y="2364468"/>
            <a:ext cx="3136900" cy="2514600"/>
            <a:chOff x="7895319" y="2364468"/>
            <a:chExt cx="3136900" cy="2514600"/>
          </a:xfrm>
        </p:grpSpPr>
        <p:grpSp>
          <p:nvGrpSpPr>
            <p:cNvPr id="25605" name="Group 4"/>
            <p:cNvGrpSpPr>
              <a:grpSpLocks/>
            </p:cNvGrpSpPr>
            <p:nvPr/>
          </p:nvGrpSpPr>
          <p:grpSpPr bwMode="auto">
            <a:xfrm>
              <a:off x="7895319" y="2364468"/>
              <a:ext cx="3136900" cy="2514600"/>
              <a:chOff x="1144" y="2736"/>
              <a:chExt cx="1976" cy="1584"/>
            </a:xfrm>
          </p:grpSpPr>
          <p:sp>
            <p:nvSpPr>
              <p:cNvPr id="25611" name="Text Box 5"/>
              <p:cNvSpPr txBox="1">
                <a:spLocks noChangeArrowheads="1"/>
              </p:cNvSpPr>
              <p:nvPr/>
            </p:nvSpPr>
            <p:spPr bwMode="auto">
              <a:xfrm>
                <a:off x="1670" y="2858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1</a:t>
                </a:r>
              </a:p>
            </p:txBody>
          </p:sp>
          <p:sp>
            <p:nvSpPr>
              <p:cNvPr id="25612" name="Text Box 6"/>
              <p:cNvSpPr txBox="1">
                <a:spLocks noChangeArrowheads="1"/>
              </p:cNvSpPr>
              <p:nvPr/>
            </p:nvSpPr>
            <p:spPr bwMode="auto">
              <a:xfrm>
                <a:off x="1670" y="3277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2</a:t>
                </a:r>
              </a:p>
            </p:txBody>
          </p:sp>
          <p:sp>
            <p:nvSpPr>
              <p:cNvPr id="25613" name="Text Box 7"/>
              <p:cNvSpPr txBox="1">
                <a:spLocks noChangeArrowheads="1"/>
              </p:cNvSpPr>
              <p:nvPr/>
            </p:nvSpPr>
            <p:spPr bwMode="auto">
              <a:xfrm>
                <a:off x="1670" y="369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3</a:t>
                </a:r>
              </a:p>
            </p:txBody>
          </p:sp>
          <p:sp>
            <p:nvSpPr>
              <p:cNvPr id="25614" name="Text Box 8"/>
              <p:cNvSpPr txBox="1">
                <a:spLocks noChangeArrowheads="1"/>
              </p:cNvSpPr>
              <p:nvPr/>
            </p:nvSpPr>
            <p:spPr bwMode="auto">
              <a:xfrm>
                <a:off x="2726" y="2858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</a:t>
                </a:r>
              </a:p>
            </p:txBody>
          </p:sp>
          <p:sp>
            <p:nvSpPr>
              <p:cNvPr id="25615" name="Text Box 9"/>
              <p:cNvSpPr txBox="1">
                <a:spLocks noChangeArrowheads="1"/>
              </p:cNvSpPr>
              <p:nvPr/>
            </p:nvSpPr>
            <p:spPr bwMode="auto">
              <a:xfrm>
                <a:off x="2726" y="322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b</a:t>
                </a:r>
              </a:p>
            </p:txBody>
          </p:sp>
          <p:sp>
            <p:nvSpPr>
              <p:cNvPr id="25616" name="Text Box 10"/>
              <p:cNvSpPr txBox="1">
                <a:spLocks noChangeArrowheads="1"/>
              </p:cNvSpPr>
              <p:nvPr/>
            </p:nvSpPr>
            <p:spPr bwMode="auto">
              <a:xfrm>
                <a:off x="2726" y="3594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c</a:t>
                </a:r>
              </a:p>
            </p:txBody>
          </p:sp>
          <p:sp>
            <p:nvSpPr>
              <p:cNvPr id="25617" name="Text Box 11"/>
              <p:cNvSpPr txBox="1">
                <a:spLocks noChangeArrowheads="1"/>
              </p:cNvSpPr>
              <p:nvPr/>
            </p:nvSpPr>
            <p:spPr bwMode="auto">
              <a:xfrm>
                <a:off x="2726" y="3962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d</a:t>
                </a:r>
              </a:p>
            </p:txBody>
          </p:sp>
          <p:sp>
            <p:nvSpPr>
              <p:cNvPr id="25618" name="Oval 12"/>
              <p:cNvSpPr>
                <a:spLocks noChangeArrowheads="1"/>
              </p:cNvSpPr>
              <p:nvPr/>
            </p:nvSpPr>
            <p:spPr bwMode="auto">
              <a:xfrm>
                <a:off x="1488" y="2880"/>
                <a:ext cx="576" cy="1152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19" name="Oval 13"/>
              <p:cNvSpPr>
                <a:spLocks noChangeArrowheads="1"/>
              </p:cNvSpPr>
              <p:nvPr/>
            </p:nvSpPr>
            <p:spPr bwMode="auto">
              <a:xfrm>
                <a:off x="2544" y="2880"/>
                <a:ext cx="576" cy="1440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23" name="Text Box 17"/>
              <p:cNvSpPr txBox="1">
                <a:spLocks noChangeArrowheads="1"/>
              </p:cNvSpPr>
              <p:nvPr/>
            </p:nvSpPr>
            <p:spPr bwMode="auto">
              <a:xfrm>
                <a:off x="1144" y="2858"/>
                <a:ext cx="36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A=</a:t>
                </a:r>
              </a:p>
            </p:txBody>
          </p:sp>
          <p:sp>
            <p:nvSpPr>
              <p:cNvPr id="25624" name="Text Box 18"/>
              <p:cNvSpPr txBox="1">
                <a:spLocks noChangeArrowheads="1"/>
              </p:cNvSpPr>
              <p:nvPr/>
            </p:nvSpPr>
            <p:spPr bwMode="auto">
              <a:xfrm>
                <a:off x="2297" y="2736"/>
                <a:ext cx="35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>
                    <a:solidFill>
                      <a:srgbClr val="000000"/>
                    </a:solidFill>
                  </a:rPr>
                  <a:t>B=</a:t>
                </a:r>
              </a:p>
            </p:txBody>
          </p:sp>
        </p:grpSp>
        <p:cxnSp>
          <p:nvCxnSpPr>
            <p:cNvPr id="3" name="Straight Connector 2"/>
            <p:cNvCxnSpPr>
              <a:stCxn id="25611" idx="3"/>
              <a:endCxn id="25614" idx="1"/>
            </p:cNvCxnSpPr>
            <p:nvPr/>
          </p:nvCxnSpPr>
          <p:spPr bwMode="auto">
            <a:xfrm>
              <a:off x="9066894" y="2786743"/>
              <a:ext cx="133985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>
              <a:stCxn id="25612" idx="3"/>
              <a:endCxn id="25616" idx="1"/>
            </p:cNvCxnSpPr>
            <p:nvPr/>
          </p:nvCxnSpPr>
          <p:spPr bwMode="auto">
            <a:xfrm>
              <a:off x="9066894" y="3451906"/>
              <a:ext cx="1339850" cy="5032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>
              <a:stCxn id="25612" idx="3"/>
              <a:endCxn id="25617" idx="1"/>
            </p:cNvCxnSpPr>
            <p:nvPr/>
          </p:nvCxnSpPr>
          <p:spPr bwMode="auto">
            <a:xfrm>
              <a:off x="9066894" y="3451906"/>
              <a:ext cx="1339850" cy="10874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>
              <a:stCxn id="25613" idx="3"/>
              <a:endCxn id="25615" idx="1"/>
            </p:cNvCxnSpPr>
            <p:nvPr/>
          </p:nvCxnSpPr>
          <p:spPr bwMode="auto">
            <a:xfrm flipV="1">
              <a:off x="9066894" y="3370943"/>
              <a:ext cx="1339850" cy="746125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AutoShape 19"/>
          <p:cNvSpPr>
            <a:spLocks noChangeAspect="1" noChangeArrowheads="1"/>
          </p:cNvSpPr>
          <p:nvPr/>
        </p:nvSpPr>
        <p:spPr bwMode="auto">
          <a:xfrm>
            <a:off x="4422664" y="5265519"/>
            <a:ext cx="746125" cy="671512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23" name="Rectangle 20"/>
          <p:cNvSpPr>
            <a:spLocks noChangeAspect="1" noChangeArrowheads="1"/>
          </p:cNvSpPr>
          <p:nvPr/>
        </p:nvSpPr>
        <p:spPr bwMode="auto">
          <a:xfrm>
            <a:off x="5767276" y="5414744"/>
            <a:ext cx="1082675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24" name="Rectangle 21"/>
          <p:cNvSpPr>
            <a:spLocks noChangeAspect="1" noChangeArrowheads="1"/>
          </p:cNvSpPr>
          <p:nvPr/>
        </p:nvSpPr>
        <p:spPr bwMode="auto">
          <a:xfrm>
            <a:off x="3039951" y="5602069"/>
            <a:ext cx="1046163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26" name="Line 22"/>
          <p:cNvSpPr>
            <a:spLocks noChangeAspect="1" noChangeShapeType="1"/>
          </p:cNvSpPr>
          <p:nvPr/>
        </p:nvSpPr>
        <p:spPr bwMode="auto">
          <a:xfrm>
            <a:off x="5168789" y="5602069"/>
            <a:ext cx="59848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med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" name="Line 23"/>
          <p:cNvSpPr>
            <a:spLocks noChangeAspect="1" noChangeShapeType="1"/>
          </p:cNvSpPr>
          <p:nvPr/>
        </p:nvSpPr>
        <p:spPr bwMode="auto">
          <a:xfrm flipH="1">
            <a:off x="4086113" y="5602070"/>
            <a:ext cx="336550" cy="1492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2" name="Rectangle 3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eaLnBrk="1" hangingPunct="1"/>
            <a:r>
              <a:rPr lang="en-US" dirty="0" smtClean="0"/>
              <a:t>RECALL: Mathematical def. of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17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6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03596"/>
            <a:ext cx="2743200" cy="365125"/>
          </a:xfrm>
        </p:spPr>
        <p:txBody>
          <a:bodyPr/>
          <a:lstStyle/>
          <a:p>
            <a:fld id="{A89ECBCE-A4BA-4841-98AE-8E0EF7CDDA2A}" type="slidenum">
              <a:rPr lang="en-US"/>
              <a:pPr/>
              <a:t>4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SQL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220107"/>
              </p:ext>
            </p:extLst>
          </p:nvPr>
        </p:nvGraphicFramePr>
        <p:xfrm>
          <a:off x="2523564" y="2264637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451846" y="1767068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20980" y="1088759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relation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table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of tuples having the attributes specified by the schema</a:t>
            </a:r>
            <a:endParaRPr lang="en-US" sz="2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20980" y="2969221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is an unordered list (or: a set with multiple duplicate instances allowed)</a:t>
            </a:r>
            <a:endParaRPr lang="en-US" sz="2400" dirty="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526741" y="2159443"/>
            <a:ext cx="1761565" cy="264907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983941" y="5181980"/>
            <a:ext cx="4116980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 </a:t>
            </a:r>
            <a:r>
              <a:rPr lang="en-US" sz="2400" b="1" u="sng" dirty="0" smtClean="0">
                <a:latin typeface="+mj-lt"/>
              </a:rPr>
              <a:t>attribute</a:t>
            </a:r>
            <a:r>
              <a:rPr lang="en-US" sz="2400" dirty="0" smtClean="0">
                <a:latin typeface="+mj-lt"/>
              </a:rPr>
              <a:t> (or </a:t>
            </a:r>
            <a:r>
              <a:rPr lang="en-US" sz="2400" b="1" u="sng" dirty="0" smtClean="0">
                <a:latin typeface="+mj-lt"/>
              </a:rPr>
              <a:t>column</a:t>
            </a:r>
            <a:r>
              <a:rPr lang="en-US" sz="2400" dirty="0" smtClean="0">
                <a:latin typeface="+mj-lt"/>
              </a:rPr>
              <a:t>) is a typed data entry present in each tuple in the relation</a:t>
            </a:r>
            <a:endParaRPr lang="en-US" sz="24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438399" y="4122713"/>
            <a:ext cx="4849907" cy="65890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04536" y="5181981"/>
            <a:ext cx="4912314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tuple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row</a:t>
            </a:r>
            <a:r>
              <a:rPr lang="en-US" sz="2400" dirty="0" smtClean="0">
                <a:latin typeface="+mj-lt"/>
              </a:rPr>
              <a:t> is a single entry in the table having the attributes specified by the schema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753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62438"/>
            <a:ext cx="7760090" cy="4114800"/>
          </a:xfrm>
        </p:spPr>
        <p:txBody>
          <a:bodyPr/>
          <a:lstStyle/>
          <a:p>
            <a:r>
              <a:rPr lang="en-US" dirty="0" smtClean="0"/>
              <a:t>There can only be </a:t>
            </a:r>
            <a:r>
              <a:rPr lang="en-US" b="1" dirty="0" smtClean="0"/>
              <a:t>one relationship for every unique combination of entities</a:t>
            </a:r>
          </a:p>
          <a:p>
            <a:endParaRPr lang="en-US" dirty="0" smtClean="0"/>
          </a:p>
          <a:p>
            <a:r>
              <a:rPr lang="en-US" dirty="0" smtClean="0"/>
              <a:t>This also means that </a:t>
            </a:r>
            <a:r>
              <a:rPr lang="en-US" b="1" dirty="0" smtClean="0"/>
              <a:t>the relationship is uniquely determined by the keys of its entities</a:t>
            </a:r>
          </a:p>
          <a:p>
            <a:endParaRPr lang="en-US" i="1" dirty="0" smtClean="0"/>
          </a:p>
          <a:p>
            <a:r>
              <a:rPr lang="en-US" i="1" dirty="0" smtClean="0"/>
              <a:t>Example: the key for Makes (to right) is </a:t>
            </a:r>
            <a:br>
              <a:rPr lang="en-US" i="1" dirty="0" smtClean="0"/>
            </a:br>
            <a:r>
              <a:rPr lang="en-US" i="1" dirty="0" smtClean="0"/>
              <a:t>	{</a:t>
            </a:r>
            <a:r>
              <a:rPr lang="en-US" i="1" dirty="0" err="1" smtClean="0"/>
              <a:t>Product.name</a:t>
            </a:r>
            <a:r>
              <a:rPr lang="en-US" i="1" dirty="0" smtClean="0"/>
              <a:t>, </a:t>
            </a:r>
            <a:r>
              <a:rPr lang="en-US" i="1" dirty="0" err="1" smtClean="0"/>
              <a:t>Company.name</a:t>
            </a:r>
            <a:r>
              <a:rPr lang="en-US" i="1" dirty="0" smtClean="0"/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40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89736" y="6054398"/>
            <a:ext cx="361252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Why does this make sense?</a:t>
            </a:r>
            <a:endParaRPr lang="en-US" sz="2400">
              <a:latin typeface="+mj-lt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9100015" y="1690688"/>
            <a:ext cx="2499275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This follows from our mathematical definition of a relationship- it’s a SET!</a:t>
            </a:r>
            <a:endParaRPr lang="en-US" sz="2000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682486" y="3928025"/>
            <a:ext cx="3810946" cy="1849213"/>
            <a:chOff x="7669786" y="3928025"/>
            <a:chExt cx="3810946" cy="1849213"/>
          </a:xfrm>
        </p:grpSpPr>
        <p:sp>
          <p:nvSpPr>
            <p:cNvPr id="15" name="AutoShape 8"/>
            <p:cNvSpPr>
              <a:spLocks noChangeArrowheads="1"/>
            </p:cNvSpPr>
            <p:nvPr/>
          </p:nvSpPr>
          <p:spPr bwMode="auto">
            <a:xfrm>
              <a:off x="9540614" y="5465433"/>
              <a:ext cx="831479" cy="311805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8674490" y="5500078"/>
              <a:ext cx="554319" cy="2425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7" name="Oval 12"/>
            <p:cNvSpPr>
              <a:spLocks noChangeArrowheads="1"/>
            </p:cNvSpPr>
            <p:nvPr/>
          </p:nvSpPr>
          <p:spPr bwMode="auto">
            <a:xfrm>
              <a:off x="8154816" y="4980404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18" name="Oval 13"/>
            <p:cNvSpPr>
              <a:spLocks noChangeArrowheads="1"/>
            </p:cNvSpPr>
            <p:nvPr/>
          </p:nvSpPr>
          <p:spPr bwMode="auto">
            <a:xfrm>
              <a:off x="8882360" y="501504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19" name="Oval 16"/>
            <p:cNvSpPr>
              <a:spLocks noChangeArrowheads="1"/>
            </p:cNvSpPr>
            <p:nvPr/>
          </p:nvSpPr>
          <p:spPr bwMode="auto">
            <a:xfrm>
              <a:off x="7669786" y="5257564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20" name="Straight Connector 19"/>
            <p:cNvCxnSpPr>
              <a:stCxn id="21" idx="5"/>
              <a:endCxn id="18" idx="1"/>
            </p:cNvCxnSpPr>
            <p:nvPr/>
          </p:nvCxnSpPr>
          <p:spPr bwMode="auto">
            <a:xfrm rot="16200000" flipH="1">
              <a:off x="8404251" y="5351096"/>
              <a:ext cx="97630" cy="44284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>
              <a:stCxn id="19" idx="5"/>
              <a:endCxn id="18" idx="0"/>
            </p:cNvCxnSpPr>
            <p:nvPr/>
          </p:nvCxnSpPr>
          <p:spPr bwMode="auto">
            <a:xfrm rot="16200000" flipH="1">
              <a:off x="8707395" y="5255822"/>
              <a:ext cx="253533" cy="23497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>
              <a:stCxn id="20" idx="4"/>
              <a:endCxn id="18" idx="0"/>
            </p:cNvCxnSpPr>
            <p:nvPr/>
          </p:nvCxnSpPr>
          <p:spPr bwMode="auto">
            <a:xfrm rot="5400000">
              <a:off x="8994956" y="5283547"/>
              <a:ext cx="173225" cy="2598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0649253" y="5500078"/>
              <a:ext cx="816019" cy="2771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10822478" y="480717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25" name="Straight Connector 24"/>
            <p:cNvCxnSpPr>
              <a:stCxn id="26" idx="5"/>
              <a:endCxn id="25" idx="0"/>
            </p:cNvCxnSpPr>
            <p:nvPr/>
          </p:nvCxnSpPr>
          <p:spPr bwMode="auto">
            <a:xfrm rot="5400000">
              <a:off x="11054591" y="5170336"/>
              <a:ext cx="426757" cy="23272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18" idx="3"/>
              <a:endCxn id="17" idx="1"/>
            </p:cNvCxnSpPr>
            <p:nvPr/>
          </p:nvCxnSpPr>
          <p:spPr bwMode="auto">
            <a:xfrm>
              <a:off x="9228809" y="5621336"/>
              <a:ext cx="311805" cy="72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>
              <a:stCxn id="17" idx="3"/>
              <a:endCxn id="25" idx="1"/>
            </p:cNvCxnSpPr>
            <p:nvPr/>
          </p:nvCxnSpPr>
          <p:spPr bwMode="auto">
            <a:xfrm>
              <a:off x="10372093" y="5621336"/>
              <a:ext cx="277160" cy="5196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Oval 13"/>
            <p:cNvSpPr>
              <a:spLocks noChangeArrowheads="1"/>
            </p:cNvSpPr>
            <p:nvPr/>
          </p:nvSpPr>
          <p:spPr bwMode="auto">
            <a:xfrm>
              <a:off x="9713839" y="473788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since</a:t>
              </a:r>
            </a:p>
          </p:txBody>
        </p:sp>
        <p:cxnSp>
          <p:nvCxnSpPr>
            <p:cNvPr id="29" name="Straight Connector 28"/>
            <p:cNvCxnSpPr>
              <a:endCxn id="17" idx="0"/>
            </p:cNvCxnSpPr>
            <p:nvPr/>
          </p:nvCxnSpPr>
          <p:spPr bwMode="auto">
            <a:xfrm rot="5400000">
              <a:off x="9791790" y="5214257"/>
              <a:ext cx="415740" cy="8661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3" name="TextBox 132"/>
                <p:cNvSpPr txBox="1"/>
                <p:nvPr/>
              </p:nvSpPr>
              <p:spPr>
                <a:xfrm>
                  <a:off x="8071317" y="3928025"/>
                  <a:ext cx="331571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/>
                    <a:t>Key</a:t>
                  </a:r>
                  <a:r>
                    <a:rPr lang="en-US" baseline="-25000" dirty="0" err="1" smtClean="0"/>
                    <a:t>Makes</a:t>
                  </a:r>
                  <a:r>
                    <a:rPr lang="en-US" dirty="0" smtClean="0"/>
                    <a:t> = </a:t>
                  </a:r>
                  <a:r>
                    <a:rPr lang="en-US" dirty="0" err="1" smtClean="0"/>
                    <a:t>Key</a:t>
                  </a:r>
                  <a:r>
                    <a:rPr lang="en-US" baseline="-25000" dirty="0" err="1" smtClean="0"/>
                    <a:t>Product</a:t>
                  </a:r>
                  <a:r>
                    <a:rPr lang="en-US" dirty="0" smtClean="0"/>
                    <a:t>  </a:t>
                  </a:r>
                  <a14:m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∪</m:t>
                      </m:r>
                    </m:oMath>
                  </a14:m>
                  <a:r>
                    <a:rPr lang="en-US" dirty="0" smtClean="0"/>
                    <a:t>   Key</a:t>
                  </a:r>
                  <a:r>
                    <a:rPr lang="en-US" baseline="-25000" dirty="0" smtClean="0"/>
                    <a:t>Company</a:t>
                  </a:r>
                  <a:endParaRPr lang="en-US" dirty="0"/>
                </a:p>
              </p:txBody>
            </p:sp>
          </mc:Choice>
          <mc:Fallback xmlns="">
            <p:sp>
              <p:nvSpPr>
                <p:cNvPr id="133" name="TextBox 13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71317" y="3928025"/>
                  <a:ext cx="3315716" cy="36933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1471" t="-8197" b="-2459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5" name="Straight Arrow Connector 134"/>
            <p:cNvCxnSpPr/>
            <p:nvPr/>
          </p:nvCxnSpPr>
          <p:spPr>
            <a:xfrm flipH="1">
              <a:off x="8610600" y="4297357"/>
              <a:ext cx="850641" cy="59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10822478" y="4297357"/>
              <a:ext cx="234784" cy="4405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Rectangle 2"/>
          <p:cNvSpPr txBox="1">
            <a:spLocks noChangeArrowheads="1"/>
          </p:cNvSpPr>
          <p:nvPr/>
        </p:nvSpPr>
        <p:spPr>
          <a:xfrm>
            <a:off x="914400" y="4141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RECALL: Mathematical def. </a:t>
            </a:r>
            <a:r>
              <a:rPr lang="en-US" dirty="0" smtClean="0"/>
              <a:t>of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356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1" grpId="0" animBg="1"/>
      <p:bldP spid="13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Redundancy &amp; data anomalies</a:t>
            </a:r>
          </a:p>
          <a:p>
            <a:endParaRPr lang="en-US" dirty="0" smtClean="0"/>
          </a:p>
          <a:p>
            <a:r>
              <a:rPr lang="en-US" dirty="0" smtClean="0"/>
              <a:t>Functional dependencies</a:t>
            </a:r>
          </a:p>
          <a:p>
            <a:pPr lvl="1"/>
            <a:r>
              <a:rPr lang="en-US" dirty="0" smtClean="0"/>
              <a:t>For database schema design</a:t>
            </a:r>
          </a:p>
          <a:p>
            <a:pPr lvl="1"/>
            <a:r>
              <a:rPr lang="en-US" dirty="0" smtClean="0"/>
              <a:t>Given set of FDs, find others implied- using Armstrong’s rules</a:t>
            </a:r>
          </a:p>
          <a:p>
            <a:pPr lvl="1"/>
            <a:endParaRPr lang="en-US" dirty="0"/>
          </a:p>
          <a:p>
            <a:r>
              <a:rPr lang="en-US" dirty="0" smtClean="0"/>
              <a:t>Closures</a:t>
            </a:r>
          </a:p>
          <a:p>
            <a:pPr lvl="1"/>
            <a:r>
              <a:rPr lang="en-US" dirty="0" smtClean="0"/>
              <a:t>Basic algorithm</a:t>
            </a:r>
          </a:p>
          <a:p>
            <a:pPr lvl="1"/>
            <a:r>
              <a:rPr lang="en-US" dirty="0" smtClean="0"/>
              <a:t>To find all FDs</a:t>
            </a:r>
          </a:p>
          <a:p>
            <a:pPr lvl="1"/>
            <a:endParaRPr lang="en-US" dirty="0"/>
          </a:p>
          <a:p>
            <a:r>
              <a:rPr lang="en-US" dirty="0" smtClean="0"/>
              <a:t>Keys &amp; </a:t>
            </a:r>
            <a:r>
              <a:rPr lang="en-US" dirty="0" err="1" smtClean="0"/>
              <a:t>Superkeys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463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3943513" y="2907831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072933" y="2907831"/>
            <a:ext cx="2575627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every course is in only one room, contains </a:t>
            </a:r>
            <a:r>
              <a:rPr lang="en-US" sz="2400" b="1" i="1" u="sng" dirty="0">
                <a:latin typeface="+mj-lt"/>
              </a:rPr>
              <a:t>redundant</a:t>
            </a:r>
            <a:r>
              <a:rPr lang="en-US" sz="2400" dirty="0">
                <a:latin typeface="+mj-lt"/>
              </a:rPr>
              <a:t> information!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894576" y="2734056"/>
            <a:ext cx="1444752" cy="247802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073000" y="4734485"/>
            <a:ext cx="257556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we update the room number for one tuple, we get inconsistent data = an </a:t>
            </a:r>
            <a:r>
              <a:rPr lang="en-US" sz="2400" b="1" i="1" u="sng" dirty="0" smtClean="0">
                <a:latin typeface="+mj-lt"/>
              </a:rPr>
              <a:t>update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894576" y="4455593"/>
            <a:ext cx="822960" cy="55778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795015" y="5842480"/>
            <a:ext cx="5544313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everyone drops the class, we lose what room the class is in! = a </a:t>
            </a:r>
            <a:r>
              <a:rPr lang="en-US" sz="2400" b="1" i="1" u="sng" dirty="0" smtClean="0">
                <a:latin typeface="+mj-lt"/>
              </a:rPr>
              <a:t>delete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4305" y="2697630"/>
            <a:ext cx="2371411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Similarly, we can’t reserve a room without students = an </a:t>
            </a:r>
            <a:r>
              <a:rPr lang="en-US" sz="2400" b="1" i="1" u="sng" dirty="0" smtClean="0">
                <a:latin typeface="+mj-lt"/>
              </a:rPr>
              <a:t>insert </a:t>
            </a:r>
            <a:r>
              <a:rPr lang="en-US" sz="2400" b="1" u="sng" dirty="0" smtClean="0">
                <a:latin typeface="+mj-lt"/>
              </a:rPr>
              <a:t>anomaly</a:t>
            </a:r>
            <a:endParaRPr lang="en-US" sz="2400" dirty="0">
              <a:latin typeface="+mj-lt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374305" y="4980471"/>
          <a:ext cx="2835306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119"/>
                <a:gridCol w="1228145"/>
                <a:gridCol w="8750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8" name="Right Arrow 17"/>
          <p:cNvSpPr/>
          <p:nvPr/>
        </p:nvSpPr>
        <p:spPr>
          <a:xfrm>
            <a:off x="3346704" y="5102352"/>
            <a:ext cx="475488" cy="27432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83464" y="4950518"/>
            <a:ext cx="824151" cy="523123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551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3" grpId="0" animBg="1"/>
      <p:bldP spid="1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562765" y="2340121"/>
          <a:ext cx="2976358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5023705" y="2762415"/>
          <a:ext cx="2650717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307917" y="2198688"/>
            <a:ext cx="3258437" cy="24929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Is this form better?</a:t>
            </a:r>
          </a:p>
          <a:p>
            <a:endParaRPr lang="en-US" sz="26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600" dirty="0" smtClean="0">
                <a:latin typeface="+mj-lt"/>
              </a:rPr>
              <a:t>Redundancy</a:t>
            </a:r>
            <a:r>
              <a:rPr lang="en-US" sz="2600" dirty="0">
                <a:latin typeface="+mj-lt"/>
              </a:rPr>
              <a:t>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Update anomaly?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Delete anomaly?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Insert anomaly?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369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4893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</a:t>
            </a:r>
            <a:r>
              <a:rPr lang="en-US" sz="2600" dirty="0" smtClean="0">
                <a:latin typeface="+mj-lt"/>
              </a:rPr>
              <a:t>: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if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[A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]=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 AND …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 smtClean="0">
                <a:latin typeface="+mj-lt"/>
              </a:rPr>
              <a:t>]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then</a:t>
            </a:r>
            <a:r>
              <a:rPr lang="en-US" sz="2600" b="1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]=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 AND …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/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0" name="Left Bracket 9"/>
          <p:cNvSpPr/>
          <p:nvPr/>
        </p:nvSpPr>
        <p:spPr>
          <a:xfrm rot="16200000">
            <a:off x="2164188" y="3808342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91465" y="5032750"/>
            <a:ext cx="20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t1,t2 agree </a:t>
            </a:r>
            <a:r>
              <a:rPr lang="en-US" dirty="0" smtClean="0"/>
              <a:t>here..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389887" y="2860423"/>
            <a:ext cx="1940095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540022" y="5045749"/>
            <a:ext cx="2534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…they also </a:t>
            </a:r>
            <a:r>
              <a:rPr lang="en-US" dirty="0"/>
              <a:t>agree here!</a:t>
            </a:r>
          </a:p>
        </p:txBody>
      </p:sp>
      <p:sp>
        <p:nvSpPr>
          <p:cNvPr id="18" name="Left Bracket 17"/>
          <p:cNvSpPr/>
          <p:nvPr/>
        </p:nvSpPr>
        <p:spPr>
          <a:xfrm rot="16200000">
            <a:off x="4612285" y="3872161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3837984" y="2860423"/>
            <a:ext cx="1938943" cy="1287401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3224018" y="3271425"/>
            <a:ext cx="821684" cy="465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251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FDs for Relational Schema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High-level idea: </a:t>
            </a:r>
            <a:r>
              <a:rPr lang="en-US" b="1" dirty="0" smtClean="0"/>
              <a:t>why do we care about FDs?</a:t>
            </a:r>
          </a:p>
          <a:p>
            <a:pPr lvl="1"/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Start with some relational </a:t>
            </a:r>
            <a:r>
              <a:rPr lang="en-US" i="1" dirty="0" smtClean="0"/>
              <a:t>schema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Find out its </a:t>
            </a:r>
            <a:r>
              <a:rPr lang="en-US" i="1" dirty="0" smtClean="0"/>
              <a:t>functional dependencies (FDs)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these to </a:t>
            </a:r>
            <a:r>
              <a:rPr lang="en-US" i="1" dirty="0" smtClean="0"/>
              <a:t>design a better schema</a:t>
            </a: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O</a:t>
            </a:r>
            <a:r>
              <a:rPr lang="en-US" dirty="0" smtClean="0"/>
              <a:t>ne which minimizes possibility of anomalies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133856" y="3273552"/>
            <a:ext cx="6254496" cy="722376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180832" y="3401568"/>
            <a:ext cx="317296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This part can </a:t>
            </a:r>
            <a:r>
              <a:rPr lang="en-US" sz="2400" i="1" smtClean="0"/>
              <a:t>be tricky!</a:t>
            </a:r>
            <a:endParaRPr lang="en-US" sz="2400" i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124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Equivalent to asking: Given a set of FDs, F = {f</a:t>
            </a:r>
            <a:r>
              <a:rPr lang="en-US" baseline="-25000" dirty="0" smtClean="0"/>
              <a:t>1</a:t>
            </a:r>
            <a:r>
              <a:rPr lang="en-US" dirty="0" smtClean="0"/>
              <a:t>,…</a:t>
            </a:r>
            <a:r>
              <a:rPr lang="en-US" dirty="0" err="1" smtClean="0"/>
              <a:t>f</a:t>
            </a:r>
            <a:r>
              <a:rPr lang="en-US" baseline="-25000" dirty="0" err="1" smtClean="0"/>
              <a:t>n</a:t>
            </a:r>
            <a:r>
              <a:rPr lang="en-US" dirty="0" smtClean="0"/>
              <a:t>}, does an FD g hold?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Inference problem</a:t>
            </a:r>
            <a:r>
              <a:rPr lang="en-US" dirty="0" smtClean="0"/>
              <a:t>: How do we decide?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69012" y="3862104"/>
            <a:ext cx="7253979" cy="24006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Answer: Three simple rules called </a:t>
            </a:r>
            <a:r>
              <a:rPr lang="en-US" sz="3000" b="1" dirty="0">
                <a:latin typeface="+mj-lt"/>
              </a:rPr>
              <a:t>Armstrong’s Rules.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Split/Combine,</a:t>
            </a:r>
          </a:p>
          <a:p>
            <a:pPr marL="514350" indent="-514350">
              <a:buFontTx/>
              <a:buAutoNum type="arabicPeriod"/>
            </a:pPr>
            <a:r>
              <a:rPr lang="en-US" sz="3000" b="1" dirty="0">
                <a:latin typeface="+mj-lt"/>
              </a:rPr>
              <a:t>Reduction, and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Transitivity… </a:t>
            </a:r>
            <a:r>
              <a:rPr lang="en-US" sz="3000" i="1" dirty="0">
                <a:latin typeface="+mj-lt"/>
              </a:rPr>
              <a:t>ideas by picture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7005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82A76-1978-E744-848C-DEB1AB600577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3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of a set of Attributes</a:t>
            </a:r>
          </a:p>
        </p:txBody>
      </p:sp>
      <p:sp>
        <p:nvSpPr>
          <p:cNvPr id="343043" name="Text Box 3"/>
          <p:cNvSpPr txBox="1">
            <a:spLocks noChangeArrowheads="1"/>
          </p:cNvSpPr>
          <p:nvPr/>
        </p:nvSpPr>
        <p:spPr bwMode="auto">
          <a:xfrm>
            <a:off x="838200" y="1761732"/>
            <a:ext cx="1067861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b="1" dirty="0">
                <a:solidFill>
                  <a:prstClr val="black"/>
                </a:solidFill>
                <a:latin typeface="+mj-lt"/>
              </a:rPr>
              <a:t>Given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 set of attributes 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and a set of FDs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F: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Then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the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closure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,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{A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2800" b="1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is the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set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of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attributes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B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{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} </a:t>
            </a:r>
            <a:r>
              <a:rPr lang="en-US" sz="2800" b="1" dirty="0">
                <a:solidFill>
                  <a:prstClr val="black"/>
                </a:solidFill>
                <a:latin typeface="+mj-lt"/>
                <a:sym typeface="Wingdings" charset="2"/>
              </a:rPr>
              <a:t> B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343044" name="Text Box 4"/>
          <p:cNvSpPr txBox="1">
            <a:spLocks noChangeArrowheads="1"/>
          </p:cNvSpPr>
          <p:nvPr/>
        </p:nvSpPr>
        <p:spPr bwMode="auto">
          <a:xfrm>
            <a:off x="3366397" y="3307747"/>
            <a:ext cx="532068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{department}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3045" name="Text Box 5"/>
          <p:cNvSpPr txBox="1">
            <a:spLocks noChangeArrowheads="1"/>
          </p:cNvSpPr>
          <p:nvPr/>
        </p:nvSpPr>
        <p:spPr bwMode="auto">
          <a:xfrm>
            <a:off x="838200" y="3215414"/>
            <a:ext cx="242880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u="sng" dirty="0">
                <a:solidFill>
                  <a:prstClr val="black"/>
                </a:solidFill>
                <a:latin typeface="+mj-lt"/>
              </a:rPr>
              <a:t>Example: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    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F =</a:t>
            </a:r>
          </a:p>
        </p:txBody>
      </p:sp>
      <p:sp>
        <p:nvSpPr>
          <p:cNvPr id="343046" name="Text Box 6"/>
          <p:cNvSpPr txBox="1">
            <a:spLocks noChangeArrowheads="1"/>
          </p:cNvSpPr>
          <p:nvPr/>
        </p:nvSpPr>
        <p:spPr bwMode="auto">
          <a:xfrm>
            <a:off x="838200" y="4812453"/>
            <a:ext cx="1737088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b="1" i="1" dirty="0" smtClean="0">
                <a:solidFill>
                  <a:prstClr val="black"/>
                </a:solidFill>
                <a:latin typeface="+mj-lt"/>
              </a:rPr>
              <a:t>Example Closures:</a:t>
            </a:r>
            <a:endParaRPr lang="en-US" sz="2400" b="1" i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3366397" y="4812453"/>
            <a:ext cx="6935071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4041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044" grpId="0" animBg="1"/>
      <p:bldP spid="343045" grpId="0"/>
      <p:bldP spid="343046" grpId="0"/>
      <p:bldP spid="12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5667147" y="5156021"/>
            <a:ext cx="6052906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5667147" y="3924978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38199" y="5633906"/>
            <a:ext cx="3782962" cy="90290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535561" y="1248697"/>
            <a:ext cx="6390968" cy="372642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3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199" y="2055681"/>
            <a:ext cx="7578214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</a:rPr>
              <a:t>A </a:t>
            </a:r>
            <a:r>
              <a:rPr lang="en-US" sz="3200" b="1" u="sng" dirty="0" err="1">
                <a:latin typeface="+mj-lt"/>
              </a:rPr>
              <a:t>superkey</a:t>
            </a:r>
            <a:r>
              <a:rPr lang="en-US" sz="3200" dirty="0">
                <a:latin typeface="+mj-lt"/>
              </a:rPr>
              <a:t> is a set of attributes </a:t>
            </a:r>
            <a:r>
              <a:rPr lang="en-US" sz="3200" b="1" dirty="0">
                <a:latin typeface="+mj-lt"/>
              </a:rPr>
              <a:t>A</a:t>
            </a:r>
            <a:r>
              <a:rPr lang="en-US" sz="3200" b="1" baseline="-25000" dirty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A</a:t>
            </a:r>
            <a:r>
              <a:rPr lang="en-US" sz="3200" b="1" baseline="-25000" dirty="0">
                <a:latin typeface="+mj-lt"/>
              </a:rPr>
              <a:t>n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dirty="0" err="1">
                <a:latin typeface="+mj-lt"/>
              </a:rPr>
              <a:t>s.t.</a:t>
            </a:r>
            <a:r>
              <a:rPr lang="en-US" sz="3200" dirty="0">
                <a:latin typeface="+mj-lt"/>
              </a:rPr>
              <a:t> </a:t>
            </a:r>
            <a:endParaRPr lang="en-US" sz="3200" dirty="0" smtClean="0">
              <a:latin typeface="+mj-lt"/>
            </a:endParaRPr>
          </a:p>
          <a:p>
            <a:r>
              <a:rPr lang="en-US" sz="3200" dirty="0" smtClean="0">
                <a:latin typeface="+mj-lt"/>
              </a:rPr>
              <a:t>for </a:t>
            </a:r>
            <a:r>
              <a:rPr lang="en-US" sz="3200" i="1" dirty="0">
                <a:latin typeface="+mj-lt"/>
              </a:rPr>
              <a:t>any other</a:t>
            </a:r>
            <a:r>
              <a:rPr lang="en-US" sz="3200" dirty="0">
                <a:latin typeface="+mj-lt"/>
              </a:rPr>
              <a:t> attribute </a:t>
            </a:r>
            <a:r>
              <a:rPr lang="en-US" sz="3200" b="1" dirty="0">
                <a:latin typeface="+mj-lt"/>
              </a:rPr>
              <a:t>B</a:t>
            </a:r>
            <a:r>
              <a:rPr lang="en-US" sz="3200" dirty="0">
                <a:latin typeface="+mj-lt"/>
              </a:rPr>
              <a:t> in </a:t>
            </a:r>
            <a:r>
              <a:rPr lang="en-US" sz="3200" dirty="0" smtClean="0">
                <a:latin typeface="+mj-lt"/>
              </a:rPr>
              <a:t>R,</a:t>
            </a:r>
          </a:p>
          <a:p>
            <a:r>
              <a:rPr lang="en-US" sz="3200" dirty="0" smtClean="0">
                <a:latin typeface="+mj-lt"/>
              </a:rPr>
              <a:t>we </a:t>
            </a:r>
            <a:r>
              <a:rPr lang="en-US" sz="3200" dirty="0">
                <a:latin typeface="+mj-lt"/>
              </a:rPr>
              <a:t>have 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dirty="0" smtClean="0">
                <a:latin typeface="+mj-lt"/>
              </a:rPr>
              <a:t>{A</a:t>
            </a:r>
            <a:r>
              <a:rPr lang="en-US" sz="3200" b="1" baseline="-25000" dirty="0" smtClean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</a:t>
            </a:r>
            <a:r>
              <a:rPr lang="en-US" sz="3200" b="1" dirty="0" smtClean="0">
                <a:latin typeface="+mj-lt"/>
              </a:rPr>
              <a:t>A</a:t>
            </a:r>
            <a:r>
              <a:rPr lang="en-US" sz="3200" b="1" baseline="-25000" dirty="0" smtClean="0">
                <a:latin typeface="+mj-lt"/>
              </a:rPr>
              <a:t>n</a:t>
            </a:r>
            <a:r>
              <a:rPr lang="en-US" sz="3200" b="1" dirty="0" smtClean="0">
                <a:latin typeface="+mj-lt"/>
              </a:rPr>
              <a:t>} </a:t>
            </a:r>
            <a:r>
              <a:rPr lang="en-US" sz="3200" b="1" dirty="0" smtClean="0">
                <a:latin typeface="+mj-lt"/>
                <a:sym typeface="Wingdings"/>
              </a:rPr>
              <a:t> </a:t>
            </a:r>
            <a:r>
              <a:rPr lang="en-US" sz="3200" b="1" dirty="0">
                <a:latin typeface="+mj-lt"/>
                <a:sym typeface="Wingdings"/>
              </a:rPr>
              <a:t>B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199" y="4678001"/>
            <a:ext cx="487434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sym typeface="Wingdings"/>
              </a:rPr>
              <a:t>A </a:t>
            </a:r>
            <a:r>
              <a:rPr lang="en-US" sz="3200" b="1" u="sng" dirty="0">
                <a:latin typeface="+mj-lt"/>
                <a:sym typeface="Wingdings"/>
              </a:rPr>
              <a:t>key</a:t>
            </a:r>
            <a:r>
              <a:rPr lang="en-US" sz="3200" b="1" dirty="0">
                <a:latin typeface="+mj-lt"/>
                <a:sym typeface="Wingdings"/>
              </a:rPr>
              <a:t> </a:t>
            </a:r>
            <a:r>
              <a:rPr lang="en-US" sz="3200" dirty="0">
                <a:latin typeface="+mj-lt"/>
                <a:sym typeface="Wingdings"/>
              </a:rPr>
              <a:t>is a </a:t>
            </a:r>
            <a:r>
              <a:rPr lang="en-US" sz="3200" i="1" dirty="0">
                <a:latin typeface="+mj-lt"/>
                <a:sym typeface="Wingdings"/>
              </a:rPr>
              <a:t>minimal</a:t>
            </a:r>
            <a:r>
              <a:rPr lang="en-US" sz="3200" dirty="0">
                <a:latin typeface="+mj-lt"/>
                <a:sym typeface="Wingdings"/>
              </a:rPr>
              <a:t> </a:t>
            </a:r>
            <a:r>
              <a:rPr lang="en-US" sz="3200" dirty="0" err="1" smtClean="0">
                <a:latin typeface="+mj-lt"/>
                <a:sym typeface="Wingdings"/>
              </a:rPr>
              <a:t>superkey</a:t>
            </a:r>
            <a:endParaRPr lang="en-US" sz="3200" dirty="0">
              <a:latin typeface="+mj-lt"/>
              <a:sym typeface="Wingding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99870" y="2240346"/>
            <a:ext cx="310699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I.e. all attributes are </a:t>
            </a:r>
            <a:r>
              <a:rPr lang="en-US" sz="2400" i="1" dirty="0" smtClean="0">
                <a:latin typeface="+mj-lt"/>
              </a:rPr>
              <a:t>functionally determined</a:t>
            </a:r>
            <a:r>
              <a:rPr lang="en-US" sz="2400" dirty="0" smtClean="0">
                <a:latin typeface="+mj-lt"/>
              </a:rPr>
              <a:t> by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12307" y="4554889"/>
            <a:ext cx="341179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Meaning that no subset of a key is also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0744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BD6C-6555-47FC-BB60-D2EFC8517D67}" type="slidenum">
              <a:rPr lang="en-US"/>
              <a:pPr/>
              <a:t>5</a:t>
            </a:fld>
            <a:endParaRPr lang="en-US"/>
          </a:p>
        </p:txBody>
      </p:sp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Schemas</a:t>
            </a:r>
            <a:endParaRPr lang="en-US" dirty="0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30373"/>
            <a:ext cx="105156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 </a:t>
            </a:r>
            <a:r>
              <a:rPr lang="en-US" b="1" dirty="0"/>
              <a:t>schema</a:t>
            </a:r>
            <a:r>
              <a:rPr lang="en-US" dirty="0"/>
              <a:t> of a table is the table </a:t>
            </a:r>
            <a:r>
              <a:rPr lang="en-US" dirty="0" smtClean="0"/>
              <a:t>name, its attributes, and their types:</a:t>
            </a:r>
            <a:endParaRPr lang="en-US" dirty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A </a:t>
            </a:r>
            <a:r>
              <a:rPr lang="en-US" b="1" dirty="0"/>
              <a:t>key</a:t>
            </a:r>
            <a:r>
              <a:rPr lang="en-US" dirty="0"/>
              <a:t> is an attribute whose values are </a:t>
            </a:r>
            <a:r>
              <a:rPr lang="en-US" dirty="0" smtClean="0"/>
              <a:t>unique; we </a:t>
            </a:r>
            <a:r>
              <a:rPr lang="en-US" dirty="0"/>
              <a:t>underline a </a:t>
            </a:r>
            <a:r>
              <a:rPr lang="en-US" dirty="0" smtClean="0"/>
              <a:t>key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0" name="Rectangle 35"/>
          <p:cNvSpPr>
            <a:spLocks noChangeArrowheads="1"/>
          </p:cNvSpPr>
          <p:nvPr/>
        </p:nvSpPr>
        <p:spPr bwMode="auto">
          <a:xfrm>
            <a:off x="1207618" y="3119696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Manufacturer: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Rectangle 35"/>
          <p:cNvSpPr>
            <a:spLocks noChangeArrowheads="1"/>
          </p:cNvSpPr>
          <p:nvPr/>
        </p:nvSpPr>
        <p:spPr bwMode="auto">
          <a:xfrm>
            <a:off x="1207618" y="5181762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Manufacturer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682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6311900"/>
            <a:ext cx="357514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Also see </a:t>
            </a:r>
            <a:r>
              <a:rPr lang="en-US" sz="2400" smtClean="0">
                <a:latin typeface="+mj-lt"/>
              </a:rPr>
              <a:t>Lecture-5.ipynb!!!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73772" cy="4351338"/>
          </a:xfrm>
        </p:spPr>
        <p:txBody>
          <a:bodyPr/>
          <a:lstStyle/>
          <a:p>
            <a:r>
              <a:rPr lang="en-US" b="1" u="sng" dirty="0" err="1" smtClean="0"/>
              <a:t>Superkey</a:t>
            </a:r>
            <a:r>
              <a:rPr lang="en-US" b="1" u="sng" dirty="0" smtClean="0"/>
              <a:t>?</a:t>
            </a:r>
            <a:endParaRPr lang="en-US" dirty="0" smtClean="0"/>
          </a:p>
          <a:p>
            <a:pPr lvl="1"/>
            <a:r>
              <a:rPr lang="en-US" dirty="0" smtClean="0"/>
              <a:t>Compute the closure of A</a:t>
            </a:r>
          </a:p>
          <a:p>
            <a:pPr lvl="1"/>
            <a:r>
              <a:rPr lang="en-US" dirty="0" smtClean="0"/>
              <a:t>See if it = the full set of attributes</a:t>
            </a:r>
          </a:p>
          <a:p>
            <a:endParaRPr lang="en-US" dirty="0"/>
          </a:p>
          <a:p>
            <a:r>
              <a:rPr lang="en-US" b="1" u="sng" dirty="0" smtClean="0"/>
              <a:t>Key?</a:t>
            </a:r>
            <a:endParaRPr lang="en-US" dirty="0"/>
          </a:p>
          <a:p>
            <a:pPr lvl="1"/>
            <a:r>
              <a:rPr lang="en-US" dirty="0" smtClean="0"/>
              <a:t>Confirm that A is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1"/>
            <a:r>
              <a:rPr lang="en-US" dirty="0" smtClean="0"/>
              <a:t>Make sure that no subset of A is a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2"/>
            <a:r>
              <a:rPr lang="en-US" i="1" dirty="0" smtClean="0"/>
              <a:t>Only need to check one ‘level’ down!</a:t>
            </a: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5676014" y="2486876"/>
            <a:ext cx="399961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 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ComputeClosure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F)</a:t>
            </a:r>
            <a:endParaRPr lang="en-US" sz="2400" baseline="30000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(A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==R)?</a:t>
            </a:r>
            <a:endParaRPr lang="en-US" sz="2400" baseline="30000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5676014" y="3914805"/>
            <a:ext cx="4573772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not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</a:p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For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B in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SubsetsOf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size=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len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(A)-1):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 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(B, R, F):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True</a:t>
            </a:r>
            <a:endParaRPr lang="en-US" sz="2400" b="1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76014" y="1472314"/>
            <a:ext cx="4455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A be a set of attributes, R set of all attributes, F set of FDs: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150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Conceptual design</a:t>
            </a:r>
          </a:p>
          <a:p>
            <a:endParaRPr lang="en-US" dirty="0" smtClean="0"/>
          </a:p>
          <a:p>
            <a:r>
              <a:rPr lang="en-US" dirty="0" smtClean="0"/>
              <a:t>Boyce-</a:t>
            </a:r>
            <a:r>
              <a:rPr lang="en-US" dirty="0" err="1" smtClean="0"/>
              <a:t>Codd</a:t>
            </a:r>
            <a:r>
              <a:rPr lang="en-US" dirty="0" smtClean="0"/>
              <a:t> Normal Form (BCNF)</a:t>
            </a:r>
          </a:p>
          <a:p>
            <a:pPr lvl="1"/>
            <a:r>
              <a:rPr lang="en-US" dirty="0" smtClean="0"/>
              <a:t>Definition</a:t>
            </a:r>
          </a:p>
          <a:p>
            <a:pPr lvl="1"/>
            <a:r>
              <a:rPr lang="en-US" dirty="0" smtClean="0"/>
              <a:t>Algorithm</a:t>
            </a:r>
          </a:p>
          <a:p>
            <a:pPr lvl="1"/>
            <a:endParaRPr lang="en-US" dirty="0"/>
          </a:p>
          <a:p>
            <a:r>
              <a:rPr lang="en-US" dirty="0" smtClean="0"/>
              <a:t>Decompositions</a:t>
            </a:r>
          </a:p>
          <a:p>
            <a:pPr lvl="1"/>
            <a:r>
              <a:rPr lang="en-US" dirty="0" smtClean="0"/>
              <a:t>Lossless vs. </a:t>
            </a:r>
            <a:r>
              <a:rPr lang="en-US" dirty="0" err="1" smtClean="0"/>
              <a:t>Lossy</a:t>
            </a:r>
            <a:endParaRPr lang="en-US" dirty="0" smtClean="0"/>
          </a:p>
          <a:p>
            <a:pPr lvl="1"/>
            <a:r>
              <a:rPr lang="en-US" dirty="0" smtClean="0"/>
              <a:t>A problem with BCNF</a:t>
            </a:r>
          </a:p>
          <a:p>
            <a:pPr lvl="1"/>
            <a:endParaRPr lang="en-US" dirty="0"/>
          </a:p>
          <a:p>
            <a:r>
              <a:rPr lang="en-US" dirty="0" smtClean="0"/>
              <a:t>MVDs</a:t>
            </a:r>
          </a:p>
          <a:p>
            <a:pPr lvl="1"/>
            <a:r>
              <a:rPr lang="en-US" i="1" dirty="0" smtClean="0"/>
              <a:t>In slightly greater depth since we skipped in lecture…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43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F394-A5E7-6248-93B9-56A704645CC6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Conceptual Design</a:t>
            </a:r>
          </a:p>
        </p:txBody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dirty="0"/>
              <a:t>Now </a:t>
            </a:r>
            <a:r>
              <a:rPr lang="en-US" dirty="0" smtClean="0"/>
              <a:t>that we </a:t>
            </a:r>
            <a:r>
              <a:rPr lang="en-US" dirty="0"/>
              <a:t>know how to find </a:t>
            </a:r>
            <a:r>
              <a:rPr lang="en-US" dirty="0" smtClean="0"/>
              <a:t>FDs</a:t>
            </a:r>
            <a:r>
              <a:rPr lang="en-US" dirty="0"/>
              <a:t>, it’s a </a:t>
            </a:r>
            <a:r>
              <a:rPr lang="en-US" dirty="0" smtClean="0"/>
              <a:t>straight-forward process</a:t>
            </a:r>
            <a:r>
              <a:rPr lang="en-US" dirty="0"/>
              <a:t>:</a:t>
            </a:r>
          </a:p>
          <a:p>
            <a:pPr>
              <a:buFontTx/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Search for “bad” </a:t>
            </a:r>
            <a:r>
              <a:rPr lang="en-US" sz="2800" dirty="0" smtClean="0"/>
              <a:t>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If there are </a:t>
            </a:r>
            <a:r>
              <a:rPr lang="en-US" sz="2800" dirty="0" smtClean="0"/>
              <a:t>any, </a:t>
            </a:r>
            <a:r>
              <a:rPr lang="en-US" sz="2800" dirty="0"/>
              <a:t>then </a:t>
            </a:r>
            <a:r>
              <a:rPr lang="en-US" sz="2800" i="1" dirty="0" smtClean="0"/>
              <a:t>keep decomposing </a:t>
            </a:r>
            <a:r>
              <a:rPr lang="en-US" sz="2800" i="1" dirty="0"/>
              <a:t>the </a:t>
            </a:r>
            <a:r>
              <a:rPr lang="en-US" sz="2800" i="1" dirty="0" smtClean="0"/>
              <a:t>table into sub-tables</a:t>
            </a:r>
            <a:r>
              <a:rPr lang="en-US" sz="2800" dirty="0" smtClean="0"/>
              <a:t> until no more bad 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When done, the database schema is </a:t>
            </a:r>
            <a:r>
              <a:rPr lang="en-US" sz="2800" i="1" dirty="0" smtClean="0"/>
              <a:t>normalized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6432786" y="5715298"/>
            <a:ext cx="513647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Recall: there are several normal forms…</a:t>
            </a:r>
            <a:endParaRPr lang="en-US" sz="2400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34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FE9EF-19FA-2A4A-AA20-DF2C12A960A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Boyce-</a:t>
            </a:r>
            <a:r>
              <a:rPr lang="en-US" dirty="0" err="1"/>
              <a:t>Codd</a:t>
            </a:r>
            <a:r>
              <a:rPr lang="en-US" dirty="0"/>
              <a:t> Normal Form</a:t>
            </a:r>
          </a:p>
        </p:txBody>
      </p:sp>
      <p:sp>
        <p:nvSpPr>
          <p:cNvPr id="238595" name="Text Box 3"/>
          <p:cNvSpPr txBox="1">
            <a:spLocks noChangeArrowheads="1"/>
          </p:cNvSpPr>
          <p:nvPr/>
        </p:nvSpPr>
        <p:spPr bwMode="auto">
          <a:xfrm>
            <a:off x="838200" y="1715949"/>
            <a:ext cx="978729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BCNF is a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simple condition for removing anomalies from relations:</a:t>
            </a:r>
          </a:p>
        </p:txBody>
      </p:sp>
      <p:sp>
        <p:nvSpPr>
          <p:cNvPr id="238596" name="Text Box 4"/>
          <p:cNvSpPr txBox="1">
            <a:spLocks noChangeArrowheads="1"/>
          </p:cNvSpPr>
          <p:nvPr/>
        </p:nvSpPr>
        <p:spPr bwMode="auto">
          <a:xfrm>
            <a:off x="3178863" y="5990445"/>
            <a:ext cx="5834274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In other words: there are no “bad”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FDs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238597" name="Rectangle 5"/>
          <p:cNvSpPr>
            <a:spLocks noChangeArrowheads="1"/>
          </p:cNvSpPr>
          <p:nvPr/>
        </p:nvSpPr>
        <p:spPr bwMode="auto">
          <a:xfrm>
            <a:off x="3187992" y="2537585"/>
            <a:ext cx="5816016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A relation R is </a:t>
            </a:r>
            <a:r>
              <a:rPr lang="en-US" sz="2800" b="1" u="sng" dirty="0">
                <a:latin typeface="+mj-lt"/>
              </a:rPr>
              <a:t>in BCNF</a:t>
            </a:r>
            <a:r>
              <a:rPr lang="en-US" sz="2800" dirty="0">
                <a:latin typeface="+mj-lt"/>
              </a:rPr>
              <a:t> if:</a:t>
            </a:r>
          </a:p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i</a:t>
            </a:r>
            <a:r>
              <a:rPr lang="en-US" sz="2800" dirty="0" smtClean="0">
                <a:latin typeface="+mj-lt"/>
              </a:rPr>
              <a:t>f </a:t>
            </a:r>
            <a:r>
              <a:rPr lang="en-US" sz="2800" b="1" dirty="0" smtClean="0">
                <a:latin typeface="+mj-lt"/>
              </a:rPr>
              <a:t>{A</a:t>
            </a:r>
            <a:r>
              <a:rPr lang="en-US" sz="2800" b="1" baseline="-25000" dirty="0" smtClean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</a:t>
            </a:r>
            <a:r>
              <a:rPr lang="en-US" sz="2800" b="1" dirty="0" smtClean="0">
                <a:latin typeface="+mj-lt"/>
              </a:rPr>
              <a:t>A</a:t>
            </a:r>
            <a:r>
              <a:rPr lang="en-US" sz="2800" b="1" baseline="-25000" dirty="0" smtClean="0">
                <a:latin typeface="+mj-lt"/>
              </a:rPr>
              <a:t>n</a:t>
            </a:r>
            <a:r>
              <a:rPr lang="en-US" sz="2800" b="1" dirty="0" smtClean="0">
                <a:latin typeface="+mj-lt"/>
              </a:rPr>
              <a:t>} </a:t>
            </a:r>
            <a:r>
              <a:rPr lang="en-US" sz="2800" b="1" dirty="0" smtClean="0">
                <a:latin typeface="+mj-lt"/>
                <a:sym typeface="Wingdings" charset="2"/>
              </a:rPr>
              <a:t> </a:t>
            </a:r>
            <a:r>
              <a:rPr lang="en-US" sz="2800" b="1" dirty="0">
                <a:latin typeface="+mj-lt"/>
                <a:sym typeface="Wingdings" charset="2"/>
              </a:rPr>
              <a:t>B</a:t>
            </a:r>
            <a:r>
              <a:rPr lang="en-US" sz="2800" dirty="0">
                <a:latin typeface="+mj-lt"/>
                <a:sym typeface="Wingdings" charset="2"/>
              </a:rPr>
              <a:t> is a </a:t>
            </a:r>
            <a:r>
              <a:rPr lang="en-US" sz="2800" i="1" dirty="0">
                <a:latin typeface="+mj-lt"/>
                <a:sym typeface="Wingdings" charset="2"/>
              </a:rPr>
              <a:t>non-trivial</a:t>
            </a:r>
            <a:r>
              <a:rPr lang="en-US" sz="2800" dirty="0">
                <a:latin typeface="+mj-lt"/>
                <a:sym typeface="Wingdings" charset="2"/>
              </a:rPr>
              <a:t> </a:t>
            </a:r>
            <a:r>
              <a:rPr lang="en-US" sz="2800" dirty="0" smtClean="0">
                <a:latin typeface="+mj-lt"/>
                <a:sym typeface="Wingdings" charset="2"/>
              </a:rPr>
              <a:t>FD in R</a:t>
            </a:r>
            <a:endParaRPr lang="en-US" sz="2800" dirty="0">
              <a:latin typeface="+mj-lt"/>
            </a:endParaRPr>
          </a:p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latin typeface="+mj-lt"/>
              </a:rPr>
              <a:t>then </a:t>
            </a:r>
            <a:r>
              <a:rPr lang="en-US" sz="2800" b="1" dirty="0">
                <a:latin typeface="+mj-lt"/>
              </a:rPr>
              <a:t>{A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A</a:t>
            </a:r>
            <a:r>
              <a:rPr lang="en-US" sz="2800" b="1" baseline="-25000" dirty="0">
                <a:latin typeface="+mj-lt"/>
              </a:rPr>
              <a:t>n</a:t>
            </a:r>
            <a:r>
              <a:rPr lang="en-US" sz="2800" b="1" dirty="0">
                <a:latin typeface="+mj-lt"/>
              </a:rPr>
              <a:t>}  is a </a:t>
            </a:r>
            <a:r>
              <a:rPr lang="en-US" sz="2800" b="1" dirty="0" err="1">
                <a:latin typeface="+mj-lt"/>
              </a:rPr>
              <a:t>superkey</a:t>
            </a:r>
            <a:r>
              <a:rPr lang="en-US" sz="2800" dirty="0">
                <a:latin typeface="+mj-lt"/>
              </a:rPr>
              <a:t> for 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38598" name="Rectangle 6"/>
              <p:cNvSpPr>
                <a:spLocks noChangeArrowheads="1"/>
              </p:cNvSpPr>
              <p:nvPr/>
            </p:nvSpPr>
            <p:spPr bwMode="auto">
              <a:xfrm>
                <a:off x="902046" y="4910346"/>
                <a:ext cx="10387908" cy="5232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800" i="1" dirty="0">
                    <a:solidFill>
                      <a:prstClr val="black"/>
                    </a:solidFill>
                    <a:latin typeface="+mj-lt"/>
                  </a:rPr>
                  <a:t>Equivalently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: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sets of attributes X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, either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X)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or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all attributes)</a:t>
                </a:r>
              </a:p>
            </p:txBody>
          </p:sp>
        </mc:Choice>
        <mc:Fallback>
          <p:sp>
            <p:nvSpPr>
              <p:cNvPr id="238598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02046" y="4910346"/>
                <a:ext cx="10387908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0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596" grpId="0" animBg="1"/>
      <p:bldP spid="23859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CE6AF-8C50-BE43-ABE2-E13424232A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63171" name="Text Box 3"/>
          <p:cNvSpPr txBox="1">
            <a:spLocks noChangeArrowheads="1"/>
          </p:cNvSpPr>
          <p:nvPr/>
        </p:nvSpPr>
        <p:spPr bwMode="auto">
          <a:xfrm>
            <a:off x="8415942" y="4778738"/>
            <a:ext cx="3275256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What is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the key?</a:t>
            </a:r>
          </a:p>
          <a:p>
            <a:pPr eaLnBrk="0" hangingPunct="0"/>
            <a:r>
              <a:rPr lang="en-US" sz="2800" i="1" dirty="0" smtClean="0">
                <a:latin typeface="+mj-lt"/>
              </a:rPr>
              <a:t>{</a:t>
            </a:r>
            <a:r>
              <a:rPr lang="en-US" sz="2800" i="1" dirty="0">
                <a:latin typeface="+mj-lt"/>
              </a:rPr>
              <a:t>SSN, </a:t>
            </a:r>
            <a:r>
              <a:rPr lang="en-US" sz="2800" i="1" dirty="0" err="1">
                <a:latin typeface="+mj-lt"/>
              </a:rPr>
              <a:t>PhoneNumber</a:t>
            </a:r>
            <a:r>
              <a:rPr lang="en-US" sz="2800" i="1" dirty="0">
                <a:latin typeface="+mj-lt"/>
              </a:rPr>
              <a:t>}</a:t>
            </a:r>
          </a:p>
        </p:txBody>
      </p:sp>
      <p:graphicFrame>
        <p:nvGraphicFramePr>
          <p:cNvPr id="263172" name="Group 4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7010400" cy="2286000"/>
        </p:xfrm>
        <a:graphic>
          <a:graphicData uri="http://schemas.openxmlformats.org/drawingml/2006/table">
            <a:tbl>
              <a:tblPr/>
              <a:tblGrid>
                <a:gridCol w="1219200"/>
                <a:gridCol w="1981200"/>
                <a:gridCol w="2057400"/>
                <a:gridCol w="17526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3204" name="Rectangle 36"/>
          <p:cNvSpPr>
            <a:spLocks noChangeArrowheads="1"/>
          </p:cNvSpPr>
          <p:nvPr/>
        </p:nvSpPr>
        <p:spPr bwMode="auto">
          <a:xfrm>
            <a:off x="8175995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  <m: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3200" b="1" u="sng" dirty="0" smtClean="0">
                    <a:latin typeface="+mj-lt"/>
                  </a:rPr>
                  <a:t>Not</a:t>
                </a:r>
                <a:r>
                  <a:rPr lang="en-US" sz="3200" b="1" dirty="0" smtClean="0">
                    <a:latin typeface="+mj-lt"/>
                  </a:rPr>
                  <a:t> </a:t>
                </a:r>
                <a:r>
                  <a:rPr lang="en-US" sz="3200" dirty="0" smtClean="0">
                    <a:latin typeface="+mj-lt"/>
                  </a:rPr>
                  <a:t>in BCNF</a:t>
                </a:r>
                <a:endParaRPr lang="en-US" sz="3200" b="1" u="sng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8610600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</a:t>
            </a:r>
            <a:r>
              <a:rPr lang="en-US" sz="2800" i="1" dirty="0" smtClean="0">
                <a:latin typeface="+mj-lt"/>
              </a:rPr>
              <a:t>bad </a:t>
            </a:r>
            <a:r>
              <a:rPr lang="en-US" sz="2800" dirty="0" smtClean="0">
                <a:latin typeface="+mj-lt"/>
              </a:rPr>
              <a:t>because it is </a:t>
            </a:r>
            <a:r>
              <a:rPr lang="en-US" sz="2800" b="1" u="sng" dirty="0" smtClean="0">
                <a:latin typeface="+mj-lt"/>
              </a:rPr>
              <a:t>not</a:t>
            </a:r>
            <a:r>
              <a:rPr lang="en-US" sz="2800" dirty="0" smtClean="0">
                <a:latin typeface="+mj-lt"/>
              </a:rPr>
              <a:t> a </a:t>
            </a:r>
            <a:r>
              <a:rPr lang="en-US" sz="2800" dirty="0" err="1" smtClean="0">
                <a:latin typeface="+mj-lt"/>
              </a:rPr>
              <a:t>superkey</a:t>
            </a:r>
            <a:endParaRPr lang="en-US" sz="2800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84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171" grpId="0" animBg="1"/>
      <p:bldP spid="3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7108D-D6E0-C94F-A0CD-16CB4AE1941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graphicFrame>
        <p:nvGraphicFramePr>
          <p:cNvPr id="241667" name="Group 3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5007853" cy="1554480"/>
        </p:xfrm>
        <a:graphic>
          <a:graphicData uri="http://schemas.openxmlformats.org/drawingml/2006/table">
            <a:tbl>
              <a:tblPr/>
              <a:tblGrid>
                <a:gridCol w="1060185"/>
                <a:gridCol w="2454419"/>
                <a:gridCol w="1493249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Madison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41685" name="Group 21"/>
          <p:cNvGraphicFramePr>
            <a:graphicFrameLocks noGrp="1"/>
          </p:cNvGraphicFramePr>
          <p:nvPr>
            <p:extLst/>
          </p:nvPr>
        </p:nvGraphicFramePr>
        <p:xfrm>
          <a:off x="838200" y="3746092"/>
          <a:ext cx="3962400" cy="1981200"/>
        </p:xfrm>
        <a:graphic>
          <a:graphicData uri="http://schemas.openxmlformats.org/drawingml/2006/table">
            <a:tbl>
              <a:tblPr/>
              <a:tblGrid>
                <a:gridCol w="1981200"/>
                <a:gridCol w="19812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1706" name="Text Box 42"/>
          <p:cNvSpPr txBox="1">
            <a:spLocks noChangeArrowheads="1"/>
          </p:cNvSpPr>
          <p:nvPr/>
        </p:nvSpPr>
        <p:spPr bwMode="auto">
          <a:xfrm>
            <a:off x="7967423" y="4594890"/>
            <a:ext cx="293965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  <a:latin typeface="+mj-lt"/>
              </a:rPr>
              <a:t>Let’s check anomalies: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Redundancy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Update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Delete ?</a:t>
            </a:r>
          </a:p>
        </p:txBody>
      </p:sp>
      <p:sp>
        <p:nvSpPr>
          <p:cNvPr id="14" name="Rectangle 36"/>
          <p:cNvSpPr>
            <a:spLocks noChangeArrowheads="1"/>
          </p:cNvSpPr>
          <p:nvPr/>
        </p:nvSpPr>
        <p:spPr bwMode="auto">
          <a:xfrm>
            <a:off x="7520699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66368" y="5967531"/>
            <a:ext cx="245926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Now in BCNF!</a:t>
            </a:r>
            <a:endParaRPr lang="en-US" sz="3200" b="1" u="sng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55304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now </a:t>
            </a:r>
            <a:r>
              <a:rPr lang="en-US" sz="2800" i="1" dirty="0" smtClean="0">
                <a:latin typeface="+mj-lt"/>
              </a:rPr>
              <a:t>good </a:t>
            </a:r>
            <a:r>
              <a:rPr lang="en-US" sz="2800" dirty="0" smtClean="0">
                <a:latin typeface="+mj-lt"/>
              </a:rPr>
              <a:t>because it is the key</a:t>
            </a:r>
            <a:endParaRPr lang="en-US" sz="28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24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706" grpId="0" animBg="1"/>
      <p:bldP spid="15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prstClr val="black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Find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6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latin typeface="+mj-lt"/>
              </a:rPr>
              <a:t>   Find </a:t>
            </a:r>
            <a:r>
              <a:rPr lang="en-US" sz="2800" dirty="0" smtClean="0">
                <a:latin typeface="+mj-lt"/>
              </a:rPr>
              <a:t>a </a:t>
            </a:r>
            <a:r>
              <a:rPr lang="en-US" sz="2800" i="1" dirty="0" smtClean="0">
                <a:latin typeface="+mj-lt"/>
              </a:rPr>
              <a:t>set of attributes </a:t>
            </a:r>
            <a:r>
              <a:rPr lang="en-US" sz="2800" dirty="0" smtClean="0">
                <a:latin typeface="+mj-lt"/>
              </a:rPr>
              <a:t>X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: X</a:t>
            </a:r>
            <a:r>
              <a:rPr lang="en-US" sz="2800" baseline="30000" dirty="0" smtClean="0">
                <a:latin typeface="+mj-lt"/>
              </a:rPr>
              <a:t>+</a:t>
            </a:r>
            <a:r>
              <a:rPr lang="en-US" sz="2800" dirty="0" smtClean="0">
                <a:latin typeface="+mj-lt"/>
              </a:rPr>
              <a:t> ≠ X and </a:t>
            </a:r>
            <a:r>
              <a:rPr lang="en-US" sz="2800" dirty="0">
                <a:latin typeface="+mj-lt"/>
              </a:rPr>
              <a:t>X</a:t>
            </a:r>
            <a:r>
              <a:rPr lang="en-US" sz="2800" baseline="30000" dirty="0">
                <a:latin typeface="+mj-lt"/>
              </a:rPr>
              <a:t>+ </a:t>
            </a:r>
            <a:r>
              <a:rPr lang="en-US" sz="2800" dirty="0" smtClean="0">
                <a:latin typeface="+mj-lt"/>
              </a:rPr>
              <a:t>≠ </a:t>
            </a:r>
            <a:r>
              <a:rPr lang="en-US" sz="2800" dirty="0">
                <a:latin typeface="+mj-lt"/>
              </a:rPr>
              <a:t>[all attributes]</a:t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32955" y="2369574"/>
            <a:ext cx="3834581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Find a set of attributes X which has non-trivial “bad” FDs, i.e. is not a </a:t>
            </a:r>
            <a:r>
              <a:rPr lang="en-US" sz="2800" dirty="0" err="1" smtClean="0">
                <a:latin typeface="+mj-lt"/>
              </a:rPr>
              <a:t>superkey</a:t>
            </a:r>
            <a:r>
              <a:rPr lang="en-US" sz="2800" dirty="0" smtClean="0">
                <a:latin typeface="+mj-lt"/>
              </a:rPr>
              <a:t>, using closures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8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r>
              <a:rPr lang="en-US" sz="2800" dirty="0">
                <a:latin typeface="+mj-lt"/>
              </a:rPr>
              <a:t/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   </a:t>
            </a:r>
            <a:r>
              <a:rPr lang="en-US" sz="2800" b="1" u="sng" dirty="0">
                <a:latin typeface="+mj-lt"/>
              </a:rPr>
              <a:t>if</a:t>
            </a:r>
            <a:r>
              <a:rPr lang="en-US" sz="2800" dirty="0">
                <a:latin typeface="+mj-lt"/>
              </a:rPr>
              <a:t> (not found) </a:t>
            </a:r>
            <a:r>
              <a:rPr lang="en-US" sz="2800" b="1" u="sng" dirty="0">
                <a:latin typeface="+mj-lt"/>
              </a:rPr>
              <a:t>then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R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64909" y="2949677"/>
            <a:ext cx="383458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If no “bad” FDs found, in BCNF!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1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prstClr val="black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X,  Z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111612" y="3361025"/>
            <a:ext cx="3470787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Y be the attributes that </a:t>
            </a:r>
            <a:r>
              <a:rPr lang="en-US" sz="2400" b="1" i="1" dirty="0" smtClean="0">
                <a:latin typeface="+mj-lt"/>
              </a:rPr>
              <a:t>X functionally determines </a:t>
            </a:r>
            <a:r>
              <a:rPr lang="en-US" sz="2400" dirty="0" smtClean="0">
                <a:latin typeface="+mj-lt"/>
              </a:rPr>
              <a:t>(+ that are not in X)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And let Z be </a:t>
            </a:r>
            <a:r>
              <a:rPr lang="en-US" sz="2400" b="1" dirty="0" smtClean="0">
                <a:latin typeface="+mj-lt"/>
              </a:rPr>
              <a:t>the other attributes that it </a:t>
            </a:r>
            <a:r>
              <a:rPr lang="en-US" sz="2400" b="1" i="1" dirty="0" smtClean="0">
                <a:latin typeface="+mj-lt"/>
              </a:rPr>
              <a:t>doesn’t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106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C526F-8790-44EF-9560-02FEAC2B4870}" type="slidenum">
              <a:rPr lang="en-US"/>
              <a:pPr/>
              <a:t>6</a:t>
            </a:fld>
            <a:endParaRPr lang="en-US"/>
          </a:p>
        </p:txBody>
      </p:sp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SQL Query</a:t>
            </a:r>
          </a:p>
        </p:txBody>
      </p:sp>
      <p:sp>
        <p:nvSpPr>
          <p:cNvPr id="109571" name="Text Box 3"/>
          <p:cNvSpPr txBox="1">
            <a:spLocks noChangeArrowheads="1"/>
          </p:cNvSpPr>
          <p:nvPr/>
        </p:nvSpPr>
        <p:spPr bwMode="auto">
          <a:xfrm>
            <a:off x="896218" y="1572308"/>
            <a:ext cx="9184245" cy="178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endParaRPr lang="en-US" dirty="0"/>
          </a:p>
          <a:p>
            <a:pPr marL="457200" indent="-457200" eaLnBrk="0" hangingPunct="0">
              <a:buFont typeface="Arial" charset="0"/>
              <a:buChar char="•"/>
            </a:pPr>
            <a:r>
              <a:rPr lang="en-US" sz="2800" dirty="0"/>
              <a:t>Basic </a:t>
            </a:r>
            <a:r>
              <a:rPr lang="en-US" sz="2800" dirty="0" smtClean="0"/>
              <a:t>form </a:t>
            </a:r>
            <a:r>
              <a:rPr lang="en-US" sz="2800" dirty="0"/>
              <a:t>(there are many many more bells and whistles)</a:t>
            </a:r>
          </a:p>
          <a:p>
            <a:pPr eaLnBrk="0" hangingPunct="0"/>
            <a:endParaRPr lang="en-US" sz="2800" dirty="0"/>
          </a:p>
          <a:p>
            <a:pPr eaLnBrk="0" hangingPunct="0"/>
            <a:endParaRPr lang="en-US" dirty="0"/>
          </a:p>
          <a:p>
            <a:pPr eaLnBrk="0" hangingPunct="0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37063" y="4928421"/>
            <a:ext cx="434340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Call </a:t>
            </a:r>
            <a:r>
              <a:rPr lang="en-US" sz="2800" dirty="0" smtClean="0">
                <a:latin typeface="+mj-lt"/>
              </a:rPr>
              <a:t>this a </a:t>
            </a:r>
            <a:r>
              <a:rPr lang="en-US" sz="2800" b="1" u="sng" dirty="0">
                <a:latin typeface="+mj-lt"/>
              </a:rPr>
              <a:t>SFW</a:t>
            </a:r>
            <a:r>
              <a:rPr lang="en-US" sz="2800" dirty="0">
                <a:latin typeface="+mj-lt"/>
              </a:rPr>
              <a:t> query.</a:t>
            </a:r>
          </a:p>
        </p:txBody>
      </p:sp>
      <p:sp>
        <p:nvSpPr>
          <p:cNvPr id="11" name="Rectangle 35"/>
          <p:cNvSpPr>
            <a:spLocks noChangeArrowheads="1"/>
          </p:cNvSpPr>
          <p:nvPr/>
        </p:nvSpPr>
        <p:spPr bwMode="auto">
          <a:xfrm>
            <a:off x="2149926" y="2957303"/>
            <a:ext cx="6676828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&lt;attributes&gt;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  &lt;one or more relations&gt;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&lt;conditions&gt;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48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Split into one relation (table) with X plus the attributes that X determines (Y)…</a:t>
            </a:r>
            <a:endParaRPr lang="en-US" sz="2400" b="1" dirty="0">
              <a:latin typeface="+mj-lt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75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And one relation with X plus the attributes it </a:t>
            </a:r>
            <a:r>
              <a:rPr lang="en-US" sz="2400" i="1" dirty="0" smtClean="0">
                <a:latin typeface="+mj-lt"/>
              </a:rPr>
              <a:t>does not </a:t>
            </a:r>
            <a:r>
              <a:rPr lang="en-US" sz="2400" dirty="0" smtClean="0">
                <a:latin typeface="+mj-lt"/>
              </a:rPr>
              <a:t>determine (Z)</a:t>
            </a:r>
            <a:endParaRPr lang="en-US" sz="2400" b="1" dirty="0"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29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2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="1" dirty="0">
                <a:latin typeface="+mj-lt"/>
              </a:rPr>
              <a:t/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),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)</a:t>
            </a:r>
            <a:endParaRPr lang="en-US" sz="28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84574" y="5116357"/>
            <a:ext cx="37952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Proceed recursively until no more “bad” FDs!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91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22444" y="2003453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003453"/>
            <a:ext cx="5837904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(R):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 smtClean="0">
                <a:latin typeface="+mj-lt"/>
              </a:rPr>
              <a:t>   Find </a:t>
            </a:r>
            <a:r>
              <a:rPr lang="en-US" sz="2400" dirty="0" smtClean="0">
                <a:latin typeface="+mj-lt"/>
              </a:rPr>
              <a:t>a </a:t>
            </a:r>
            <a:r>
              <a:rPr lang="en-US" sz="2400" i="1" dirty="0" smtClean="0">
                <a:latin typeface="+mj-lt"/>
              </a:rPr>
              <a:t>set of attributes </a:t>
            </a:r>
            <a:r>
              <a:rPr lang="en-US" sz="2400" dirty="0" smtClean="0">
                <a:latin typeface="+mj-lt"/>
              </a:rPr>
              <a:t>X </a:t>
            </a:r>
            <a:r>
              <a:rPr lang="en-US" sz="2400" dirty="0" err="1">
                <a:latin typeface="+mj-lt"/>
              </a:rPr>
              <a:t>s.t.</a:t>
            </a:r>
            <a:r>
              <a:rPr lang="en-US" sz="2400" dirty="0">
                <a:latin typeface="+mj-lt"/>
              </a:rPr>
              <a:t>: 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 ≠ X and </a:t>
            </a:r>
            <a:r>
              <a:rPr lang="en-US" sz="2400" dirty="0">
                <a:latin typeface="+mj-lt"/>
              </a:rPr>
              <a:t>X</a:t>
            </a:r>
            <a:r>
              <a:rPr lang="en-US" sz="2400" baseline="30000" dirty="0">
                <a:latin typeface="+mj-lt"/>
              </a:rPr>
              <a:t>+ </a:t>
            </a:r>
            <a:r>
              <a:rPr lang="en-US" sz="2400" dirty="0" smtClean="0">
                <a:latin typeface="+mj-lt"/>
              </a:rPr>
              <a:t>≠ </a:t>
            </a:r>
            <a:r>
              <a:rPr lang="en-US" sz="2400" dirty="0">
                <a:latin typeface="+mj-lt"/>
              </a:rPr>
              <a:t>[all attributes]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r>
              <a:rPr lang="en-US" sz="2400" b="1" u="sng" dirty="0">
                <a:latin typeface="+mj-lt"/>
              </a:rPr>
              <a:t>if</a:t>
            </a:r>
            <a:r>
              <a:rPr lang="en-US" sz="2400" dirty="0">
                <a:latin typeface="+mj-lt"/>
              </a:rPr>
              <a:t> (not found) </a:t>
            </a:r>
            <a:r>
              <a:rPr lang="en-US" sz="2400" b="1" u="sng" dirty="0">
                <a:latin typeface="+mj-lt"/>
              </a:rPr>
              <a:t>then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R</a:t>
            </a: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b="1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  </a:t>
            </a:r>
            <a:r>
              <a:rPr lang="en-US" sz="2400" b="1" u="sng" dirty="0" smtClean="0">
                <a:latin typeface="+mj-lt"/>
              </a:rPr>
              <a:t>let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Y = X</a:t>
            </a:r>
            <a:r>
              <a:rPr lang="en-US" sz="2400" baseline="30000" dirty="0">
                <a:latin typeface="+mj-lt"/>
              </a:rPr>
              <a:t>+</a:t>
            </a:r>
            <a:r>
              <a:rPr lang="en-US" sz="2400" dirty="0">
                <a:latin typeface="+mj-lt"/>
              </a:rPr>
              <a:t> - </a:t>
            </a:r>
            <a:r>
              <a:rPr lang="en-US" sz="2400" dirty="0" smtClean="0">
                <a:latin typeface="+mj-lt"/>
              </a:rPr>
              <a:t>X,  Z </a:t>
            </a:r>
            <a:r>
              <a:rPr lang="en-US" sz="2400" dirty="0">
                <a:latin typeface="+mj-lt"/>
              </a:rPr>
              <a:t>= </a:t>
            </a:r>
            <a:r>
              <a:rPr lang="en-US" sz="2400" dirty="0" smtClean="0">
                <a:latin typeface="+mj-lt"/>
              </a:rPr>
              <a:t>(X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)</a:t>
            </a:r>
            <a:r>
              <a:rPr lang="en-US" sz="2400" baseline="30000" dirty="0" smtClean="0">
                <a:latin typeface="+mj-lt"/>
              </a:rPr>
              <a:t>C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r>
              <a:rPr lang="en-US" sz="2400" b="1" dirty="0">
                <a:latin typeface="+mj-lt"/>
              </a:rPr>
              <a:t>decompose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dirty="0">
                <a:latin typeface="+mj-lt"/>
              </a:rPr>
              <a:t> into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1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Y</a:t>
            </a:r>
            <a:r>
              <a:rPr lang="en-US" sz="2400" b="1" dirty="0">
                <a:latin typeface="+mj-lt"/>
              </a:rPr>
              <a:t>) </a:t>
            </a:r>
            <a:r>
              <a:rPr lang="en-US" sz="2400" dirty="0">
                <a:latin typeface="+mj-lt"/>
              </a:rPr>
              <a:t>and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2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Z</a:t>
            </a:r>
            <a:r>
              <a:rPr lang="en-US" sz="2400" b="1" dirty="0">
                <a:latin typeface="+mj-lt"/>
              </a:rPr>
              <a:t>)</a:t>
            </a:r>
            <a:br>
              <a:rPr lang="en-US" sz="2400" b="1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 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</a:rPr>
              <a:t>),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2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422444" y="311566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E3D04-EE70-B349-A33E-80782C59E7D8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45766" name="Oval 6"/>
          <p:cNvSpPr>
            <a:spLocks noChangeArrowheads="1"/>
          </p:cNvSpPr>
          <p:nvPr/>
        </p:nvSpPr>
        <p:spPr bwMode="auto">
          <a:xfrm>
            <a:off x="2161526" y="1811870"/>
            <a:ext cx="6146732" cy="122047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R(A,B,C,D,E)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{A,B,C,D,E}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8" name="Oval 8"/>
          <p:cNvSpPr>
            <a:spLocks noChangeArrowheads="1"/>
          </p:cNvSpPr>
          <p:nvPr/>
        </p:nvSpPr>
        <p:spPr bwMode="auto">
          <a:xfrm>
            <a:off x="523769" y="3659138"/>
            <a:ext cx="4945734" cy="1341656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(A,B,C,D)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9" name="Oval 9"/>
          <p:cNvSpPr>
            <a:spLocks noChangeArrowheads="1"/>
          </p:cNvSpPr>
          <p:nvPr/>
        </p:nvSpPr>
        <p:spPr bwMode="auto">
          <a:xfrm>
            <a:off x="8456735" y="5607049"/>
            <a:ext cx="1681037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(A,E)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3" name="AutoShape 13"/>
          <p:cNvCxnSpPr>
            <a:cxnSpLocks noChangeShapeType="1"/>
            <a:stCxn id="245766" idx="4"/>
            <a:endCxn id="245768" idx="0"/>
          </p:cNvCxnSpPr>
          <p:nvPr/>
        </p:nvCxnSpPr>
        <p:spPr bwMode="auto">
          <a:xfrm flipH="1">
            <a:off x="2996636" y="3032344"/>
            <a:ext cx="2238256" cy="62679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4" name="AutoShape 14"/>
          <p:cNvCxnSpPr>
            <a:cxnSpLocks noChangeShapeType="1"/>
            <a:stCxn id="245766" idx="4"/>
            <a:endCxn id="245769" idx="0"/>
          </p:cNvCxnSpPr>
          <p:nvPr/>
        </p:nvCxnSpPr>
        <p:spPr bwMode="auto">
          <a:xfrm>
            <a:off x="5234892" y="3032344"/>
            <a:ext cx="4062362" cy="257470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45770" name="Oval 10"/>
          <p:cNvSpPr>
            <a:spLocks noChangeArrowheads="1"/>
          </p:cNvSpPr>
          <p:nvPr/>
        </p:nvSpPr>
        <p:spPr bwMode="auto">
          <a:xfrm>
            <a:off x="539808" y="5607049"/>
            <a:ext cx="1765703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(C,D)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sp>
        <p:nvSpPr>
          <p:cNvPr id="245771" name="Oval 11"/>
          <p:cNvSpPr>
            <a:spLocks noChangeArrowheads="1"/>
          </p:cNvSpPr>
          <p:nvPr/>
        </p:nvSpPr>
        <p:spPr bwMode="auto">
          <a:xfrm>
            <a:off x="3793625" y="5606683"/>
            <a:ext cx="2147822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5" name="AutoShape 15"/>
          <p:cNvCxnSpPr>
            <a:cxnSpLocks noChangeShapeType="1"/>
            <a:stCxn id="245768" idx="4"/>
            <a:endCxn id="245770" idx="0"/>
          </p:cNvCxnSpPr>
          <p:nvPr/>
        </p:nvCxnSpPr>
        <p:spPr bwMode="auto">
          <a:xfrm flipH="1">
            <a:off x="1422660" y="5000794"/>
            <a:ext cx="1573976" cy="60625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6" name="AutoShape 16"/>
          <p:cNvCxnSpPr>
            <a:cxnSpLocks noChangeShapeType="1"/>
            <a:stCxn id="245768" idx="4"/>
            <a:endCxn id="245771" idx="0"/>
          </p:cNvCxnSpPr>
          <p:nvPr/>
        </p:nvCxnSpPr>
        <p:spPr bwMode="auto">
          <a:xfrm>
            <a:off x="2996636" y="5000794"/>
            <a:ext cx="1870900" cy="605889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8798960" y="1704242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798960" y="251163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63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66" grpId="0" animBg="1" autoUpdateAnimBg="0"/>
      <p:bldP spid="245768" grpId="0" animBg="1"/>
      <p:bldP spid="245769" grpId="0" animBg="1"/>
      <p:bldP spid="245770" grpId="0" animBg="1"/>
      <p:bldP spid="245771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</p:spPr>
        <p:txBody>
          <a:bodyPr/>
          <a:lstStyle/>
          <a:p>
            <a:fld id="{38AA3BBF-E7E7-3F42-AC8F-029477547D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2717382" y="5944550"/>
            <a:ext cx="675723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BCNF decomposition is always lossless. 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Why?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7425944" y="4280831"/>
            <a:ext cx="379266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Note: don’t need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{C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C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p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24232" y="4280832"/>
            <a:ext cx="5417574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If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Symbol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{B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B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m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r>
              <a:rPr lang="en-US" sz="2800" baseline="-25000" dirty="0" smtClean="0">
                <a:solidFill>
                  <a:prstClr val="black"/>
                </a:solidFill>
                <a:latin typeface="+mj-lt"/>
              </a:rPr>
              <a:t> 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Then the decomposition is lossless</a:t>
            </a: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1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689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2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0B649-7A93-A340-958D-4CBCC7BA21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Problem with BCNF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6828504" y="1600200"/>
            <a:ext cx="5134739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{Unit}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6976161" y="3225722"/>
            <a:ext cx="4839423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We do a BCNF decomposition on a “bad” FD:</a:t>
            </a:r>
          </a:p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Symbol" charset="2"/>
              </a:rPr>
              <a:t>=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1631989" y="5802352"/>
            <a:ext cx="8928022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>
                <a:solidFill>
                  <a:prstClr val="black"/>
                </a:solidFill>
                <a:latin typeface="+mj-lt"/>
              </a:rPr>
              <a:t>We lose the 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FD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{Unit}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!!</a:t>
            </a:r>
            <a:endParaRPr lang="en-US" sz="3000" dirty="0">
              <a:solidFill>
                <a:prstClr val="black"/>
              </a:solidFill>
              <a:latin typeface="+mj-lt"/>
            </a:endParaRPr>
          </a:p>
        </p:txBody>
      </p:sp>
      <p:graphicFrame>
        <p:nvGraphicFramePr>
          <p:cNvPr id="202786" name="Group 34"/>
          <p:cNvGraphicFramePr>
            <a:graphicFrameLocks noGrp="1"/>
          </p:cNvGraphicFramePr>
          <p:nvPr>
            <p:extLst/>
          </p:nvPr>
        </p:nvGraphicFramePr>
        <p:xfrm>
          <a:off x="1442884" y="1613245"/>
          <a:ext cx="3962400" cy="934272"/>
        </p:xfrm>
        <a:graphic>
          <a:graphicData uri="http://schemas.openxmlformats.org/drawingml/2006/table">
            <a:tbl>
              <a:tblPr/>
              <a:tblGrid>
                <a:gridCol w="1007806"/>
                <a:gridCol w="1633794"/>
                <a:gridCol w="1320800"/>
              </a:tblGrid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2" name="Group 50"/>
          <p:cNvGraphicFramePr>
            <a:graphicFrameLocks noGrp="1"/>
          </p:cNvGraphicFramePr>
          <p:nvPr>
            <p:extLst/>
          </p:nvPr>
        </p:nvGraphicFramePr>
        <p:xfrm>
          <a:off x="462116" y="3529424"/>
          <a:ext cx="2647336" cy="915170"/>
        </p:xfrm>
        <a:graphic>
          <a:graphicData uri="http://schemas.openxmlformats.org/drawingml/2006/table">
            <a:tbl>
              <a:tblPr/>
              <a:tblGrid>
                <a:gridCol w="1103671"/>
                <a:gridCol w="1543665"/>
              </a:tblGrid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4" name="Group 52"/>
          <p:cNvGraphicFramePr>
            <a:graphicFrameLocks noGrp="1"/>
          </p:cNvGraphicFramePr>
          <p:nvPr>
            <p:extLst/>
          </p:nvPr>
        </p:nvGraphicFramePr>
        <p:xfrm>
          <a:off x="3874550" y="3490544"/>
          <a:ext cx="2604268" cy="954050"/>
        </p:xfrm>
        <a:graphic>
          <a:graphicData uri="http://schemas.openxmlformats.org/drawingml/2006/table">
            <a:tbl>
              <a:tblPr/>
              <a:tblGrid>
                <a:gridCol w="1302134"/>
                <a:gridCol w="1302134"/>
              </a:tblGrid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1671484" y="2698402"/>
            <a:ext cx="3810000" cy="685800"/>
            <a:chOff x="672" y="1920"/>
            <a:chExt cx="2400" cy="432"/>
          </a:xfrm>
        </p:grpSpPr>
        <p:sp>
          <p:nvSpPr>
            <p:cNvPr id="202816" name="Line 64"/>
            <p:cNvSpPr>
              <a:spLocks noChangeShapeType="1"/>
            </p:cNvSpPr>
            <p:nvPr/>
          </p:nvSpPr>
          <p:spPr bwMode="auto">
            <a:xfrm flipH="1">
              <a:off x="672" y="1920"/>
              <a:ext cx="144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817" name="Line 65"/>
            <p:cNvSpPr>
              <a:spLocks noChangeShapeType="1"/>
            </p:cNvSpPr>
            <p:nvPr/>
          </p:nvSpPr>
          <p:spPr bwMode="auto">
            <a:xfrm>
              <a:off x="2688" y="1920"/>
              <a:ext cx="384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2819" name="Text Box 67"/>
          <p:cNvSpPr txBox="1">
            <a:spLocks noChangeArrowheads="1"/>
          </p:cNvSpPr>
          <p:nvPr/>
        </p:nvSpPr>
        <p:spPr bwMode="auto">
          <a:xfrm>
            <a:off x="462116" y="4766779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136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69" grpId="0" autoUpdateAnimBg="0"/>
      <p:bldP spid="202771" grpId="0" animBg="1" autoUpdateAnimBg="0"/>
      <p:bldP spid="202819" grpId="0" animBg="1" autoUpdateAnimBg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Value Dependencies (MVDs)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1788"/>
            <a:ext cx="3380797" cy="50731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59427" y="1690688"/>
            <a:ext cx="9074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Many of </a:t>
            </a:r>
            <a:r>
              <a:rPr lang="en-US" sz="3600" smtClean="0"/>
              <a:t>you asked, “what do these mean in real life?”</a:t>
            </a:r>
            <a:endParaRPr lang="en-US" sz="360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Cloud Callout 7"/>
          <p:cNvSpPr/>
          <p:nvPr/>
        </p:nvSpPr>
        <p:spPr>
          <a:xfrm>
            <a:off x="4125432" y="3199420"/>
            <a:ext cx="6422066" cy="2595324"/>
          </a:xfrm>
          <a:prstGeom prst="cloudCallout">
            <a:avLst>
              <a:gd name="adj1" fmla="val -60335"/>
              <a:gd name="adj2" fmla="val -53653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i="1" dirty="0" smtClean="0"/>
              <a:t>Grad student CA thinks: </a:t>
            </a:r>
            <a:r>
              <a:rPr lang="en-US" sz="2800" dirty="0" smtClean="0"/>
              <a:t>“Hmm… what is real life??  Watching a movie over the weekend?”</a:t>
            </a:r>
            <a:endParaRPr lang="en-US" sz="2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Are there any functional dependencies that might hold here? </a:t>
            </a:r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3366" y="6042187"/>
            <a:ext cx="916526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And yet it seems like there is some pattern / dependency…</a:t>
            </a:r>
            <a:endParaRPr lang="en-US" sz="28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55172" y="3838737"/>
            <a:ext cx="9492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No…</a:t>
            </a:r>
            <a:endParaRPr lang="en-US" sz="320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560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20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1483-E1F0-436D-B0C4-8D219A5AD8F2}" type="slidenum">
              <a:rPr lang="en-US"/>
              <a:pPr/>
              <a:t>7</a:t>
            </a:fld>
            <a:endParaRPr lang="en-US"/>
          </a:p>
        </p:txBody>
      </p:sp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>
          <a:xfrm>
            <a:off x="310662" y="651845"/>
            <a:ext cx="4601308" cy="1657106"/>
          </a:xfrm>
        </p:spPr>
        <p:txBody>
          <a:bodyPr/>
          <a:lstStyle/>
          <a:p>
            <a:r>
              <a:rPr lang="en-US" dirty="0" smtClean="0"/>
              <a:t>LIKE: Simple String Pattern Matching</a:t>
            </a:r>
            <a:endParaRPr lang="en-US" dirty="0"/>
          </a:p>
        </p:txBody>
      </p:sp>
      <p:sp>
        <p:nvSpPr>
          <p:cNvPr id="112644" name="Rectangle 4"/>
          <p:cNvSpPr>
            <a:spLocks noChangeArrowheads="1"/>
          </p:cNvSpPr>
          <p:nvPr/>
        </p:nvSpPr>
        <p:spPr bwMode="auto">
          <a:xfrm>
            <a:off x="6173159" y="936212"/>
            <a:ext cx="5250022" cy="10895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50000"/>
              </a:spcBef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Products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LIKE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‘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gizmo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’</a:t>
            </a: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310662" y="2948150"/>
            <a:ext cx="5158154" cy="11471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DISTINCT: Eliminating Duplicates</a:t>
            </a:r>
            <a:endParaRPr lang="en-US" dirty="0"/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6170900" y="3106227"/>
            <a:ext cx="4631797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Category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310662" y="4811560"/>
            <a:ext cx="5562600" cy="1981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ORDER BY: Sorting the Results</a:t>
            </a:r>
            <a:endParaRPr lang="en-US" dirty="0"/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6170900" y="5017711"/>
            <a:ext cx="4833374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Category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=‘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gizmo’</a:t>
            </a:r>
          </a:p>
          <a:p>
            <a:pPr eaLnBrk="0" hangingPunct="0"/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ORDER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rice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912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7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3970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Any movie / snack combination is possible!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58376" y="3452361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6518172" y="3466812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03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794122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3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17768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38214" y="1512862"/>
            <a:ext cx="3691670" cy="22467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2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48320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and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[R\B]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[R\B]</a:t>
            </a:r>
          </a:p>
          <a:p>
            <a:endParaRPr lang="en-US" sz="2800" dirty="0" smtClean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Where </a:t>
            </a:r>
            <a:r>
              <a:rPr lang="en-US" sz="2800" dirty="0">
                <a:latin typeface="+mj-lt"/>
              </a:rPr>
              <a:t>R\B is “R minus B” i.e. the attributes of R not in B</a:t>
            </a:r>
            <a:r>
              <a:rPr 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.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14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3539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Note this also works!</a:t>
            </a:r>
            <a:endParaRPr lang="en-US" sz="2800" dirty="0" smtClean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r>
              <a:rPr lang="en-US" sz="2800" dirty="0" smtClean="0">
                <a:latin typeface="+mj-lt"/>
              </a:rPr>
              <a:t>Remember, an MVD holds over </a:t>
            </a:r>
            <a:r>
              <a:rPr lang="en-US" sz="2800" i="1" dirty="0" smtClean="0">
                <a:latin typeface="+mj-lt"/>
              </a:rPr>
              <a:t>a relation or an instance</a:t>
            </a:r>
            <a:r>
              <a:rPr lang="en-US" sz="2800" dirty="0" smtClean="0">
                <a:latin typeface="+mj-lt"/>
              </a:rPr>
              <a:t>, so </a:t>
            </a:r>
            <a:r>
              <a:rPr lang="en-US" sz="2800" dirty="0" err="1" smtClean="0">
                <a:latin typeface="+mj-lt"/>
              </a:rPr>
              <a:t>defn</a:t>
            </a:r>
            <a:r>
              <a:rPr lang="en-US" sz="2800" dirty="0" smtClean="0">
                <a:latin typeface="+mj-lt"/>
              </a:rPr>
              <a:t>. must hold for every applicable pair…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6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This expresses a sort of dependency (= data redundancy) that we </a:t>
            </a:r>
            <a:r>
              <a:rPr lang="en-US" sz="2800" i="1" dirty="0" smtClean="0">
                <a:latin typeface="+mj-lt"/>
              </a:rPr>
              <a:t>can’t</a:t>
            </a:r>
            <a:r>
              <a:rPr lang="en-US" sz="2800" dirty="0" smtClean="0">
                <a:latin typeface="+mj-lt"/>
              </a:rPr>
              <a:t> express </a:t>
            </a:r>
            <a:r>
              <a:rPr lang="en-US" sz="2800" smtClean="0">
                <a:latin typeface="+mj-lt"/>
              </a:rPr>
              <a:t>with FDs</a:t>
            </a:r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038214" y="4299829"/>
            <a:ext cx="3691670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+mj-lt"/>
              </a:rPr>
              <a:t>*</a:t>
            </a:r>
            <a:r>
              <a:rPr lang="en-US" sz="2400" i="1" dirty="0" smtClean="0">
                <a:latin typeface="+mj-lt"/>
              </a:rPr>
              <a:t>Actually, it expresses </a:t>
            </a:r>
            <a:r>
              <a:rPr lang="en-US" sz="2400" i="1" u="sng" dirty="0" smtClean="0">
                <a:latin typeface="+mj-lt"/>
              </a:rPr>
              <a:t>conditional independence</a:t>
            </a:r>
            <a:r>
              <a:rPr lang="en-US" sz="2400" i="1" dirty="0" smtClean="0">
                <a:latin typeface="+mj-lt"/>
              </a:rPr>
              <a:t> (between film and snack given </a:t>
            </a:r>
            <a:r>
              <a:rPr lang="en-US" sz="2400" i="1" smtClean="0">
                <a:latin typeface="+mj-lt"/>
              </a:rPr>
              <a:t>movie theatre)!</a:t>
            </a:r>
            <a:endParaRPr lang="en-US" sz="2400" dirty="0" smtClean="0">
              <a:latin typeface="+mj-lt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32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MVDs…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38200" y="1690688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Think you can’t understand them?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838200" y="3402530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YES YOU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364" y="2454344"/>
            <a:ext cx="7272669" cy="40259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7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Our model of the computer: Disk vs. RAM, local vs. global</a:t>
            </a:r>
          </a:p>
          <a:p>
            <a:endParaRPr lang="en-US" dirty="0" smtClean="0"/>
          </a:p>
          <a:p>
            <a:r>
              <a:rPr lang="en-US" dirty="0" smtClean="0"/>
              <a:t>Transactions (TXNs)</a:t>
            </a:r>
          </a:p>
          <a:p>
            <a:endParaRPr lang="en-US" i="1" dirty="0"/>
          </a:p>
          <a:p>
            <a:r>
              <a:rPr lang="en-US" dirty="0" smtClean="0"/>
              <a:t>ACID</a:t>
            </a:r>
          </a:p>
          <a:p>
            <a:endParaRPr lang="en-US" dirty="0" smtClean="0"/>
          </a:p>
          <a:p>
            <a:r>
              <a:rPr lang="en-US" dirty="0" smtClean="0"/>
              <a:t>Logging for Atomicity &amp; Durability</a:t>
            </a:r>
          </a:p>
          <a:p>
            <a:pPr lvl="1"/>
            <a:r>
              <a:rPr lang="en-US" dirty="0" smtClean="0"/>
              <a:t>Write-ahead logging (WAL)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6489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96484-5FE9-4B9D-AD26-033FE1A8F5C0}" type="slidenum">
              <a:rPr lang="en-US"/>
              <a:pPr/>
              <a:t>8</a:t>
            </a:fld>
            <a:endParaRPr lang="en-US"/>
          </a:p>
        </p:txBody>
      </p:sp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304800"/>
            <a:ext cx="8229600" cy="1143000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graphicFrame>
        <p:nvGraphicFramePr>
          <p:cNvPr id="156742" name="Group 70"/>
          <p:cNvGraphicFramePr>
            <a:graphicFrameLocks noGrp="1"/>
          </p:cNvGraphicFramePr>
          <p:nvPr>
            <p:extLst/>
          </p:nvPr>
        </p:nvGraphicFramePr>
        <p:xfrm>
          <a:off x="1524000" y="1708151"/>
          <a:ext cx="5029200" cy="2456793"/>
        </p:xfrm>
        <a:graphic>
          <a:graphicData uri="http://schemas.openxmlformats.org/drawingml/2006/table">
            <a:tbl>
              <a:tblPr/>
              <a:tblGrid>
                <a:gridCol w="1600200"/>
                <a:gridCol w="762000"/>
                <a:gridCol w="1524000"/>
                <a:gridCol w="1143000"/>
              </a:tblGrid>
              <a:tr h="37889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Photography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8895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Household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08" name="Text Box 36"/>
          <p:cNvSpPr txBox="1">
            <a:spLocks noChangeArrowheads="1"/>
          </p:cNvSpPr>
          <p:nvPr/>
        </p:nvSpPr>
        <p:spPr bwMode="auto">
          <a:xfrm>
            <a:off x="1524000" y="1244478"/>
            <a:ext cx="116495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156709" name="Text Box 37"/>
          <p:cNvSpPr txBox="1">
            <a:spLocks noChangeArrowheads="1"/>
          </p:cNvSpPr>
          <p:nvPr/>
        </p:nvSpPr>
        <p:spPr bwMode="auto">
          <a:xfrm>
            <a:off x="9347067" y="1489841"/>
            <a:ext cx="136447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Company</a:t>
            </a:r>
          </a:p>
        </p:txBody>
      </p:sp>
      <p:graphicFrame>
        <p:nvGraphicFramePr>
          <p:cNvPr id="156743" name="Group 71"/>
          <p:cNvGraphicFramePr>
            <a:graphicFrameLocks noGrp="1"/>
          </p:cNvGraphicFramePr>
          <p:nvPr>
            <p:extLst/>
          </p:nvPr>
        </p:nvGraphicFramePr>
        <p:xfrm>
          <a:off x="6858000" y="1936751"/>
          <a:ext cx="3810000" cy="1845129"/>
        </p:xfrm>
        <a:graphic>
          <a:graphicData uri="http://schemas.openxmlformats.org/drawingml/2006/table">
            <a:tbl>
              <a:tblPr/>
              <a:tblGrid>
                <a:gridCol w="1371600"/>
                <a:gridCol w="914400"/>
                <a:gridCol w="1524000"/>
              </a:tblGrid>
              <a:tr h="44087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Cname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Stock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Country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USA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65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6785" name="Group 113"/>
          <p:cNvGraphicFramePr>
            <a:graphicFrameLocks noGrp="1"/>
          </p:cNvGraphicFramePr>
          <p:nvPr>
            <p:extLst/>
          </p:nvPr>
        </p:nvGraphicFramePr>
        <p:xfrm>
          <a:off x="6858000" y="5441950"/>
          <a:ext cx="3810000" cy="914400"/>
        </p:xfrm>
        <a:graphic>
          <a:graphicData uri="http://schemas.openxmlformats.org/drawingml/2006/table">
            <a:tbl>
              <a:tblPr/>
              <a:tblGrid>
                <a:gridCol w="2171700"/>
                <a:gridCol w="1638300"/>
              </a:tblGrid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86" name="AutoShape 114"/>
          <p:cNvSpPr>
            <a:spLocks noChangeArrowheads="1"/>
          </p:cNvSpPr>
          <p:nvPr/>
        </p:nvSpPr>
        <p:spPr bwMode="auto">
          <a:xfrm>
            <a:off x="8559282" y="4146550"/>
            <a:ext cx="366960" cy="458629"/>
          </a:xfrm>
          <a:prstGeom prst="downArrow">
            <a:avLst>
              <a:gd name="adj1" fmla="val 50000"/>
              <a:gd name="adj2" fmla="val 5024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cxnSp>
        <p:nvCxnSpPr>
          <p:cNvPr id="20" name="Elbow Connector 19"/>
          <p:cNvCxnSpPr/>
          <p:nvPr/>
        </p:nvCxnSpPr>
        <p:spPr>
          <a:xfrm rot="16200000" flipH="1">
            <a:off x="6515100" y="2279650"/>
            <a:ext cx="381000" cy="3048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flipV="1">
            <a:off x="6553200" y="26225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 flipV="1">
            <a:off x="6553200" y="3155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 flipV="1">
            <a:off x="6553200" y="3536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3124200" y="30035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525000" y="27749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5"/>
          <p:cNvSpPr>
            <a:spLocks noChangeArrowheads="1"/>
          </p:cNvSpPr>
          <p:nvPr/>
        </p:nvSpPr>
        <p:spPr bwMode="auto">
          <a:xfrm>
            <a:off x="1524000" y="4725134"/>
            <a:ext cx="4493538" cy="163121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Price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Company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Manufacturer = </a:t>
            </a:r>
            <a:r>
              <a:rPr lang="en-US" sz="2000" dirty="0" err="1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CName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Country=‘Japan’</a:t>
            </a:r>
            <a:b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    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Price &lt;= 200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098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6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56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786" grpId="0" animBg="1"/>
      <p:bldP spid="30" grpId="0" animBg="1"/>
      <p:bldP spid="31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Disk vs. Main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486" y="4189140"/>
            <a:ext cx="5469412" cy="260645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Disk</a:t>
            </a:r>
            <a:r>
              <a:rPr lang="en-US" u="sng" dirty="0" smtClean="0"/>
              <a:t>:</a:t>
            </a:r>
          </a:p>
          <a:p>
            <a:pPr marL="0" indent="0">
              <a:buNone/>
            </a:pPr>
            <a:endParaRPr lang="en-US" i="1" dirty="0" smtClean="0"/>
          </a:p>
          <a:p>
            <a:r>
              <a:rPr lang="en-US" b="1" i="1" dirty="0" smtClean="0"/>
              <a:t>Slow:</a:t>
            </a:r>
            <a:r>
              <a:rPr lang="en-US" b="1" dirty="0"/>
              <a:t> </a:t>
            </a:r>
            <a:r>
              <a:rPr lang="en-US" dirty="0" smtClean="0"/>
              <a:t>Sequential access</a:t>
            </a:r>
          </a:p>
          <a:p>
            <a:pPr lvl="1"/>
            <a:r>
              <a:rPr lang="en-US" dirty="0" smtClean="0"/>
              <a:t>(although fast sequential reads)</a:t>
            </a:r>
          </a:p>
          <a:p>
            <a:pPr lvl="1"/>
            <a:endParaRPr lang="en-US" u="sng" dirty="0"/>
          </a:p>
          <a:p>
            <a:r>
              <a:rPr lang="en-US" b="1" i="1" dirty="0" smtClean="0"/>
              <a:t>Durable: </a:t>
            </a:r>
            <a:r>
              <a:rPr lang="en-US" dirty="0" smtClean="0"/>
              <a:t>We will assume that once on disk, data is safe!</a:t>
            </a:r>
          </a:p>
          <a:p>
            <a:endParaRPr lang="en-US" dirty="0"/>
          </a:p>
          <a:p>
            <a:r>
              <a:rPr lang="en-US" b="1" i="1" dirty="0" smtClean="0"/>
              <a:t>Cheap</a:t>
            </a:r>
            <a:endParaRPr 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80</a:t>
            </a:fld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969281" y="1446274"/>
            <a:ext cx="2965073" cy="2511116"/>
            <a:chOff x="5257801" y="1676400"/>
            <a:chExt cx="5936499" cy="5027612"/>
          </a:xfrm>
        </p:grpSpPr>
        <p:grpSp>
          <p:nvGrpSpPr>
            <p:cNvPr id="9" name="Group 5"/>
            <p:cNvGrpSpPr>
              <a:grpSpLocks/>
            </p:cNvGrpSpPr>
            <p:nvPr/>
          </p:nvGrpSpPr>
          <p:grpSpPr bwMode="auto">
            <a:xfrm>
              <a:off x="6732588" y="2787651"/>
              <a:ext cx="3149600" cy="1801813"/>
              <a:chOff x="2998" y="1129"/>
              <a:chExt cx="1984" cy="1135"/>
            </a:xfrm>
          </p:grpSpPr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2998" y="1499"/>
                <a:ext cx="1984" cy="765"/>
              </a:xfrm>
              <a:custGeom>
                <a:avLst/>
                <a:gdLst/>
                <a:ahLst/>
                <a:cxnLst>
                  <a:cxn ang="0">
                    <a:pos x="0" y="386"/>
                  </a:cxn>
                  <a:cxn ang="0">
                    <a:pos x="16" y="320"/>
                  </a:cxn>
                  <a:cxn ang="0">
                    <a:pos x="57" y="255"/>
                  </a:cxn>
                  <a:cxn ang="0">
                    <a:pos x="131" y="197"/>
                  </a:cxn>
                  <a:cxn ang="0">
                    <a:pos x="230" y="140"/>
                  </a:cxn>
                  <a:cxn ang="0">
                    <a:pos x="353" y="90"/>
                  </a:cxn>
                  <a:cxn ang="0">
                    <a:pos x="493" y="58"/>
                  </a:cxn>
                  <a:cxn ang="0">
                    <a:pos x="650" y="25"/>
                  </a:cxn>
                  <a:cxn ang="0">
                    <a:pos x="814" y="8"/>
                  </a:cxn>
                  <a:cxn ang="0">
                    <a:pos x="987" y="0"/>
                  </a:cxn>
                  <a:cxn ang="0">
                    <a:pos x="1160" y="8"/>
                  </a:cxn>
                  <a:cxn ang="0">
                    <a:pos x="1333" y="25"/>
                  </a:cxn>
                  <a:cxn ang="0">
                    <a:pos x="1489" y="58"/>
                  </a:cxn>
                  <a:cxn ang="0">
                    <a:pos x="1629" y="90"/>
                  </a:cxn>
                  <a:cxn ang="0">
                    <a:pos x="1753" y="140"/>
                  </a:cxn>
                  <a:cxn ang="0">
                    <a:pos x="1852" y="197"/>
                  </a:cxn>
                  <a:cxn ang="0">
                    <a:pos x="1926" y="255"/>
                  </a:cxn>
                  <a:cxn ang="0">
                    <a:pos x="1967" y="320"/>
                  </a:cxn>
                  <a:cxn ang="0">
                    <a:pos x="1983" y="386"/>
                  </a:cxn>
                  <a:cxn ang="0">
                    <a:pos x="1967" y="452"/>
                  </a:cxn>
                  <a:cxn ang="0">
                    <a:pos x="1926" y="518"/>
                  </a:cxn>
                  <a:cxn ang="0">
                    <a:pos x="1852" y="575"/>
                  </a:cxn>
                  <a:cxn ang="0">
                    <a:pos x="1753" y="633"/>
                  </a:cxn>
                  <a:cxn ang="0">
                    <a:pos x="1629" y="674"/>
                  </a:cxn>
                  <a:cxn ang="0">
                    <a:pos x="1489" y="715"/>
                  </a:cxn>
                  <a:cxn ang="0">
                    <a:pos x="1333" y="740"/>
                  </a:cxn>
                  <a:cxn ang="0">
                    <a:pos x="1160" y="764"/>
                  </a:cxn>
                  <a:cxn ang="0">
                    <a:pos x="987" y="764"/>
                  </a:cxn>
                  <a:cxn ang="0">
                    <a:pos x="814" y="764"/>
                  </a:cxn>
                  <a:cxn ang="0">
                    <a:pos x="650" y="740"/>
                  </a:cxn>
                  <a:cxn ang="0">
                    <a:pos x="493" y="715"/>
                  </a:cxn>
                  <a:cxn ang="0">
                    <a:pos x="353" y="674"/>
                  </a:cxn>
                  <a:cxn ang="0">
                    <a:pos x="230" y="633"/>
                  </a:cxn>
                  <a:cxn ang="0">
                    <a:pos x="131" y="575"/>
                  </a:cxn>
                  <a:cxn ang="0">
                    <a:pos x="57" y="518"/>
                  </a:cxn>
                  <a:cxn ang="0">
                    <a:pos x="16" y="452"/>
                  </a:cxn>
                  <a:cxn ang="0">
                    <a:pos x="0" y="386"/>
                  </a:cxn>
                </a:cxnLst>
                <a:rect l="0" t="0" r="r" b="b"/>
                <a:pathLst>
                  <a:path w="1984" h="765">
                    <a:moveTo>
                      <a:pt x="0" y="386"/>
                    </a:moveTo>
                    <a:lnTo>
                      <a:pt x="16" y="320"/>
                    </a:lnTo>
                    <a:lnTo>
                      <a:pt x="57" y="255"/>
                    </a:lnTo>
                    <a:lnTo>
                      <a:pt x="131" y="197"/>
                    </a:lnTo>
                    <a:lnTo>
                      <a:pt x="230" y="140"/>
                    </a:lnTo>
                    <a:lnTo>
                      <a:pt x="353" y="90"/>
                    </a:lnTo>
                    <a:lnTo>
                      <a:pt x="493" y="58"/>
                    </a:lnTo>
                    <a:lnTo>
                      <a:pt x="650" y="25"/>
                    </a:lnTo>
                    <a:lnTo>
                      <a:pt x="814" y="8"/>
                    </a:lnTo>
                    <a:lnTo>
                      <a:pt x="987" y="0"/>
                    </a:lnTo>
                    <a:lnTo>
                      <a:pt x="1160" y="8"/>
                    </a:lnTo>
                    <a:lnTo>
                      <a:pt x="1333" y="25"/>
                    </a:lnTo>
                    <a:lnTo>
                      <a:pt x="1489" y="58"/>
                    </a:lnTo>
                    <a:lnTo>
                      <a:pt x="1629" y="90"/>
                    </a:lnTo>
                    <a:lnTo>
                      <a:pt x="1753" y="140"/>
                    </a:lnTo>
                    <a:lnTo>
                      <a:pt x="1852" y="197"/>
                    </a:lnTo>
                    <a:lnTo>
                      <a:pt x="1926" y="255"/>
                    </a:lnTo>
                    <a:lnTo>
                      <a:pt x="1967" y="320"/>
                    </a:lnTo>
                    <a:lnTo>
                      <a:pt x="1983" y="386"/>
                    </a:lnTo>
                    <a:lnTo>
                      <a:pt x="1967" y="452"/>
                    </a:lnTo>
                    <a:lnTo>
                      <a:pt x="1926" y="518"/>
                    </a:lnTo>
                    <a:lnTo>
                      <a:pt x="1852" y="575"/>
                    </a:lnTo>
                    <a:lnTo>
                      <a:pt x="1753" y="633"/>
                    </a:lnTo>
                    <a:lnTo>
                      <a:pt x="1629" y="674"/>
                    </a:lnTo>
                    <a:lnTo>
                      <a:pt x="1489" y="715"/>
                    </a:lnTo>
                    <a:lnTo>
                      <a:pt x="1333" y="740"/>
                    </a:lnTo>
                    <a:lnTo>
                      <a:pt x="1160" y="764"/>
                    </a:lnTo>
                    <a:lnTo>
                      <a:pt x="987" y="764"/>
                    </a:lnTo>
                    <a:lnTo>
                      <a:pt x="814" y="764"/>
                    </a:lnTo>
                    <a:lnTo>
                      <a:pt x="650" y="740"/>
                    </a:lnTo>
                    <a:lnTo>
                      <a:pt x="493" y="715"/>
                    </a:lnTo>
                    <a:lnTo>
                      <a:pt x="353" y="674"/>
                    </a:lnTo>
                    <a:lnTo>
                      <a:pt x="230" y="633"/>
                    </a:lnTo>
                    <a:lnTo>
                      <a:pt x="131" y="575"/>
                    </a:lnTo>
                    <a:lnTo>
                      <a:pt x="57" y="518"/>
                    </a:lnTo>
                    <a:lnTo>
                      <a:pt x="16" y="452"/>
                    </a:lnTo>
                    <a:lnTo>
                      <a:pt x="0" y="386"/>
                    </a:lnTo>
                  </a:path>
                </a:pathLst>
              </a:custGeom>
              <a:solidFill>
                <a:srgbClr val="000000"/>
              </a:solidFill>
              <a:ln w="508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2998" y="1129"/>
                <a:ext cx="1984" cy="765"/>
              </a:xfrm>
              <a:custGeom>
                <a:avLst/>
                <a:gdLst/>
                <a:ahLst/>
                <a:cxnLst>
                  <a:cxn ang="0">
                    <a:pos x="0" y="386"/>
                  </a:cxn>
                  <a:cxn ang="0">
                    <a:pos x="16" y="321"/>
                  </a:cxn>
                  <a:cxn ang="0">
                    <a:pos x="57" y="255"/>
                  </a:cxn>
                  <a:cxn ang="0">
                    <a:pos x="131" y="197"/>
                  </a:cxn>
                  <a:cxn ang="0">
                    <a:pos x="230" y="140"/>
                  </a:cxn>
                  <a:cxn ang="0">
                    <a:pos x="353" y="91"/>
                  </a:cxn>
                  <a:cxn ang="0">
                    <a:pos x="493" y="58"/>
                  </a:cxn>
                  <a:cxn ang="0">
                    <a:pos x="650" y="25"/>
                  </a:cxn>
                  <a:cxn ang="0">
                    <a:pos x="814" y="8"/>
                  </a:cxn>
                  <a:cxn ang="0">
                    <a:pos x="987" y="0"/>
                  </a:cxn>
                  <a:cxn ang="0">
                    <a:pos x="1160" y="8"/>
                  </a:cxn>
                  <a:cxn ang="0">
                    <a:pos x="1333" y="25"/>
                  </a:cxn>
                  <a:cxn ang="0">
                    <a:pos x="1489" y="58"/>
                  </a:cxn>
                  <a:cxn ang="0">
                    <a:pos x="1629" y="91"/>
                  </a:cxn>
                  <a:cxn ang="0">
                    <a:pos x="1753" y="140"/>
                  </a:cxn>
                  <a:cxn ang="0">
                    <a:pos x="1852" y="197"/>
                  </a:cxn>
                  <a:cxn ang="0">
                    <a:pos x="1926" y="255"/>
                  </a:cxn>
                  <a:cxn ang="0">
                    <a:pos x="1967" y="321"/>
                  </a:cxn>
                  <a:cxn ang="0">
                    <a:pos x="1983" y="386"/>
                  </a:cxn>
                  <a:cxn ang="0">
                    <a:pos x="1967" y="452"/>
                  </a:cxn>
                  <a:cxn ang="0">
                    <a:pos x="1926" y="518"/>
                  </a:cxn>
                  <a:cxn ang="0">
                    <a:pos x="1852" y="575"/>
                  </a:cxn>
                  <a:cxn ang="0">
                    <a:pos x="1753" y="633"/>
                  </a:cxn>
                  <a:cxn ang="0">
                    <a:pos x="1629" y="674"/>
                  </a:cxn>
                  <a:cxn ang="0">
                    <a:pos x="1489" y="715"/>
                  </a:cxn>
                  <a:cxn ang="0">
                    <a:pos x="1333" y="740"/>
                  </a:cxn>
                  <a:cxn ang="0">
                    <a:pos x="1160" y="764"/>
                  </a:cxn>
                  <a:cxn ang="0">
                    <a:pos x="987" y="764"/>
                  </a:cxn>
                  <a:cxn ang="0">
                    <a:pos x="814" y="764"/>
                  </a:cxn>
                  <a:cxn ang="0">
                    <a:pos x="650" y="740"/>
                  </a:cxn>
                  <a:cxn ang="0">
                    <a:pos x="493" y="715"/>
                  </a:cxn>
                  <a:cxn ang="0">
                    <a:pos x="353" y="674"/>
                  </a:cxn>
                  <a:cxn ang="0">
                    <a:pos x="230" y="633"/>
                  </a:cxn>
                  <a:cxn ang="0">
                    <a:pos x="131" y="575"/>
                  </a:cxn>
                  <a:cxn ang="0">
                    <a:pos x="57" y="518"/>
                  </a:cxn>
                  <a:cxn ang="0">
                    <a:pos x="16" y="452"/>
                  </a:cxn>
                  <a:cxn ang="0">
                    <a:pos x="0" y="386"/>
                  </a:cxn>
                </a:cxnLst>
                <a:rect l="0" t="0" r="r" b="b"/>
                <a:pathLst>
                  <a:path w="1984" h="765">
                    <a:moveTo>
                      <a:pt x="0" y="386"/>
                    </a:moveTo>
                    <a:lnTo>
                      <a:pt x="16" y="321"/>
                    </a:lnTo>
                    <a:lnTo>
                      <a:pt x="57" y="255"/>
                    </a:lnTo>
                    <a:lnTo>
                      <a:pt x="131" y="197"/>
                    </a:lnTo>
                    <a:lnTo>
                      <a:pt x="230" y="140"/>
                    </a:lnTo>
                    <a:lnTo>
                      <a:pt x="353" y="91"/>
                    </a:lnTo>
                    <a:lnTo>
                      <a:pt x="493" y="58"/>
                    </a:lnTo>
                    <a:lnTo>
                      <a:pt x="650" y="25"/>
                    </a:lnTo>
                    <a:lnTo>
                      <a:pt x="814" y="8"/>
                    </a:lnTo>
                    <a:lnTo>
                      <a:pt x="987" y="0"/>
                    </a:lnTo>
                    <a:lnTo>
                      <a:pt x="1160" y="8"/>
                    </a:lnTo>
                    <a:lnTo>
                      <a:pt x="1333" y="25"/>
                    </a:lnTo>
                    <a:lnTo>
                      <a:pt x="1489" y="58"/>
                    </a:lnTo>
                    <a:lnTo>
                      <a:pt x="1629" y="91"/>
                    </a:lnTo>
                    <a:lnTo>
                      <a:pt x="1753" y="140"/>
                    </a:lnTo>
                    <a:lnTo>
                      <a:pt x="1852" y="197"/>
                    </a:lnTo>
                    <a:lnTo>
                      <a:pt x="1926" y="255"/>
                    </a:lnTo>
                    <a:lnTo>
                      <a:pt x="1967" y="321"/>
                    </a:lnTo>
                    <a:lnTo>
                      <a:pt x="1983" y="386"/>
                    </a:lnTo>
                    <a:lnTo>
                      <a:pt x="1967" y="452"/>
                    </a:lnTo>
                    <a:lnTo>
                      <a:pt x="1926" y="518"/>
                    </a:lnTo>
                    <a:lnTo>
                      <a:pt x="1852" y="575"/>
                    </a:lnTo>
                    <a:lnTo>
                      <a:pt x="1753" y="633"/>
                    </a:lnTo>
                    <a:lnTo>
                      <a:pt x="1629" y="674"/>
                    </a:lnTo>
                    <a:lnTo>
                      <a:pt x="1489" y="715"/>
                    </a:lnTo>
                    <a:lnTo>
                      <a:pt x="1333" y="740"/>
                    </a:lnTo>
                    <a:lnTo>
                      <a:pt x="1160" y="764"/>
                    </a:lnTo>
                    <a:lnTo>
                      <a:pt x="987" y="764"/>
                    </a:lnTo>
                    <a:lnTo>
                      <a:pt x="814" y="764"/>
                    </a:lnTo>
                    <a:lnTo>
                      <a:pt x="650" y="740"/>
                    </a:lnTo>
                    <a:lnTo>
                      <a:pt x="493" y="715"/>
                    </a:lnTo>
                    <a:lnTo>
                      <a:pt x="353" y="674"/>
                    </a:lnTo>
                    <a:lnTo>
                      <a:pt x="230" y="633"/>
                    </a:lnTo>
                    <a:lnTo>
                      <a:pt x="131" y="575"/>
                    </a:lnTo>
                    <a:lnTo>
                      <a:pt x="57" y="518"/>
                    </a:lnTo>
                    <a:lnTo>
                      <a:pt x="16" y="452"/>
                    </a:lnTo>
                    <a:lnTo>
                      <a:pt x="0" y="386"/>
                    </a:lnTo>
                  </a:path>
                </a:pathLst>
              </a:custGeom>
              <a:solidFill>
                <a:srgbClr val="000000"/>
              </a:solidFill>
              <a:ln w="508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2" name="Group 8"/>
            <p:cNvGrpSpPr>
              <a:grpSpLocks/>
            </p:cNvGrpSpPr>
            <p:nvPr/>
          </p:nvGrpSpPr>
          <p:grpSpPr bwMode="auto">
            <a:xfrm>
              <a:off x="6705600" y="2057401"/>
              <a:ext cx="3176588" cy="4594225"/>
              <a:chOff x="2981" y="669"/>
              <a:chExt cx="2001" cy="2894"/>
            </a:xfrm>
          </p:grpSpPr>
          <p:grpSp>
            <p:nvGrpSpPr>
              <p:cNvPr id="13" name="Group 9"/>
              <p:cNvGrpSpPr>
                <a:grpSpLocks/>
              </p:cNvGrpSpPr>
              <p:nvPr/>
            </p:nvGrpSpPr>
            <p:grpSpPr bwMode="auto">
              <a:xfrm>
                <a:off x="2981" y="1096"/>
                <a:ext cx="2001" cy="2467"/>
                <a:chOff x="2981" y="1096"/>
                <a:chExt cx="2001" cy="2467"/>
              </a:xfrm>
            </p:grpSpPr>
            <p:grpSp>
              <p:nvGrpSpPr>
                <p:cNvPr id="23" name="Group 10"/>
                <p:cNvGrpSpPr>
                  <a:grpSpLocks/>
                </p:cNvGrpSpPr>
                <p:nvPr/>
              </p:nvGrpSpPr>
              <p:grpSpPr bwMode="auto">
                <a:xfrm>
                  <a:off x="2998" y="1466"/>
                  <a:ext cx="1984" cy="765"/>
                  <a:chOff x="2998" y="1466"/>
                  <a:chExt cx="1984" cy="765"/>
                </a:xfrm>
              </p:grpSpPr>
              <p:sp>
                <p:nvSpPr>
                  <p:cNvPr id="29" name="Freeform 11"/>
                  <p:cNvSpPr>
                    <a:spLocks/>
                  </p:cNvSpPr>
                  <p:nvPr/>
                </p:nvSpPr>
                <p:spPr bwMode="auto">
                  <a:xfrm>
                    <a:off x="2998" y="1466"/>
                    <a:ext cx="1984" cy="765"/>
                  </a:xfrm>
                  <a:custGeom>
                    <a:avLst/>
                    <a:gdLst/>
                    <a:ahLst/>
                    <a:cxnLst>
                      <a:cxn ang="0">
                        <a:pos x="0" y="378"/>
                      </a:cxn>
                      <a:cxn ang="0">
                        <a:pos x="16" y="312"/>
                      </a:cxn>
                      <a:cxn ang="0">
                        <a:pos x="57" y="247"/>
                      </a:cxn>
                      <a:cxn ang="0">
                        <a:pos x="131" y="189"/>
                      </a:cxn>
                      <a:cxn ang="0">
                        <a:pos x="230" y="132"/>
                      </a:cxn>
                      <a:cxn ang="0">
                        <a:pos x="353" y="91"/>
                      </a:cxn>
                      <a:cxn ang="0">
                        <a:pos x="493" y="49"/>
                      </a:cxn>
                      <a:cxn ang="0">
                        <a:pos x="650" y="25"/>
                      </a:cxn>
                      <a:cxn ang="0">
                        <a:pos x="814" y="0"/>
                      </a:cxn>
                      <a:cxn ang="0">
                        <a:pos x="987" y="0"/>
                      </a:cxn>
                      <a:cxn ang="0">
                        <a:pos x="1160" y="0"/>
                      </a:cxn>
                      <a:cxn ang="0">
                        <a:pos x="1333" y="25"/>
                      </a:cxn>
                      <a:cxn ang="0">
                        <a:pos x="1489" y="49"/>
                      </a:cxn>
                      <a:cxn ang="0">
                        <a:pos x="1629" y="91"/>
                      </a:cxn>
                      <a:cxn ang="0">
                        <a:pos x="1753" y="132"/>
                      </a:cxn>
                      <a:cxn ang="0">
                        <a:pos x="1852" y="189"/>
                      </a:cxn>
                      <a:cxn ang="0">
                        <a:pos x="1926" y="247"/>
                      </a:cxn>
                      <a:cxn ang="0">
                        <a:pos x="1967" y="312"/>
                      </a:cxn>
                      <a:cxn ang="0">
                        <a:pos x="1983" y="378"/>
                      </a:cxn>
                      <a:cxn ang="0">
                        <a:pos x="1967" y="444"/>
                      </a:cxn>
                      <a:cxn ang="0">
                        <a:pos x="1926" y="510"/>
                      </a:cxn>
                      <a:cxn ang="0">
                        <a:pos x="1852" y="567"/>
                      </a:cxn>
                      <a:cxn ang="0">
                        <a:pos x="1753" y="625"/>
                      </a:cxn>
                      <a:cxn ang="0">
                        <a:pos x="1629" y="674"/>
                      </a:cxn>
                      <a:cxn ang="0">
                        <a:pos x="1489" y="707"/>
                      </a:cxn>
                      <a:cxn ang="0">
                        <a:pos x="1333" y="740"/>
                      </a:cxn>
                      <a:cxn ang="0">
                        <a:pos x="1160" y="756"/>
                      </a:cxn>
                      <a:cxn ang="0">
                        <a:pos x="987" y="764"/>
                      </a:cxn>
                      <a:cxn ang="0">
                        <a:pos x="814" y="756"/>
                      </a:cxn>
                      <a:cxn ang="0">
                        <a:pos x="650" y="740"/>
                      </a:cxn>
                      <a:cxn ang="0">
                        <a:pos x="493" y="707"/>
                      </a:cxn>
                      <a:cxn ang="0">
                        <a:pos x="353" y="674"/>
                      </a:cxn>
                      <a:cxn ang="0">
                        <a:pos x="230" y="625"/>
                      </a:cxn>
                      <a:cxn ang="0">
                        <a:pos x="131" y="567"/>
                      </a:cxn>
                      <a:cxn ang="0">
                        <a:pos x="57" y="510"/>
                      </a:cxn>
                      <a:cxn ang="0">
                        <a:pos x="16" y="444"/>
                      </a:cxn>
                      <a:cxn ang="0">
                        <a:pos x="0" y="378"/>
                      </a:cxn>
                    </a:cxnLst>
                    <a:rect l="0" t="0" r="r" b="b"/>
                    <a:pathLst>
                      <a:path w="1984" h="765">
                        <a:moveTo>
                          <a:pt x="0" y="378"/>
                        </a:moveTo>
                        <a:lnTo>
                          <a:pt x="16" y="312"/>
                        </a:lnTo>
                        <a:lnTo>
                          <a:pt x="57" y="247"/>
                        </a:lnTo>
                        <a:lnTo>
                          <a:pt x="131" y="189"/>
                        </a:lnTo>
                        <a:lnTo>
                          <a:pt x="230" y="132"/>
                        </a:lnTo>
                        <a:lnTo>
                          <a:pt x="353" y="91"/>
                        </a:lnTo>
                        <a:lnTo>
                          <a:pt x="493" y="49"/>
                        </a:lnTo>
                        <a:lnTo>
                          <a:pt x="650" y="25"/>
                        </a:lnTo>
                        <a:lnTo>
                          <a:pt x="814" y="0"/>
                        </a:lnTo>
                        <a:lnTo>
                          <a:pt x="987" y="0"/>
                        </a:lnTo>
                        <a:lnTo>
                          <a:pt x="1160" y="0"/>
                        </a:lnTo>
                        <a:lnTo>
                          <a:pt x="1333" y="25"/>
                        </a:lnTo>
                        <a:lnTo>
                          <a:pt x="1489" y="49"/>
                        </a:lnTo>
                        <a:lnTo>
                          <a:pt x="1629" y="91"/>
                        </a:lnTo>
                        <a:lnTo>
                          <a:pt x="1753" y="132"/>
                        </a:lnTo>
                        <a:lnTo>
                          <a:pt x="1852" y="189"/>
                        </a:lnTo>
                        <a:lnTo>
                          <a:pt x="1926" y="247"/>
                        </a:lnTo>
                        <a:lnTo>
                          <a:pt x="1967" y="312"/>
                        </a:lnTo>
                        <a:lnTo>
                          <a:pt x="1983" y="378"/>
                        </a:lnTo>
                        <a:lnTo>
                          <a:pt x="1967" y="444"/>
                        </a:lnTo>
                        <a:lnTo>
                          <a:pt x="1926" y="510"/>
                        </a:lnTo>
                        <a:lnTo>
                          <a:pt x="1852" y="567"/>
                        </a:lnTo>
                        <a:lnTo>
                          <a:pt x="1753" y="625"/>
                        </a:lnTo>
                        <a:lnTo>
                          <a:pt x="1629" y="674"/>
                        </a:lnTo>
                        <a:lnTo>
                          <a:pt x="1489" y="707"/>
                        </a:lnTo>
                        <a:lnTo>
                          <a:pt x="1333" y="740"/>
                        </a:lnTo>
                        <a:lnTo>
                          <a:pt x="1160" y="756"/>
                        </a:lnTo>
                        <a:lnTo>
                          <a:pt x="987" y="764"/>
                        </a:lnTo>
                        <a:lnTo>
                          <a:pt x="814" y="756"/>
                        </a:lnTo>
                        <a:lnTo>
                          <a:pt x="650" y="740"/>
                        </a:lnTo>
                        <a:lnTo>
                          <a:pt x="493" y="707"/>
                        </a:lnTo>
                        <a:lnTo>
                          <a:pt x="353" y="674"/>
                        </a:lnTo>
                        <a:lnTo>
                          <a:pt x="230" y="625"/>
                        </a:lnTo>
                        <a:lnTo>
                          <a:pt x="131" y="567"/>
                        </a:lnTo>
                        <a:lnTo>
                          <a:pt x="57" y="510"/>
                        </a:lnTo>
                        <a:lnTo>
                          <a:pt x="16" y="444"/>
                        </a:lnTo>
                        <a:lnTo>
                          <a:pt x="0" y="37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0" name="Freeform 12"/>
                  <p:cNvSpPr>
                    <a:spLocks/>
                  </p:cNvSpPr>
                  <p:nvPr/>
                </p:nvSpPr>
                <p:spPr bwMode="auto">
                  <a:xfrm>
                    <a:off x="3055" y="1524"/>
                    <a:ext cx="1853" cy="650"/>
                  </a:xfrm>
                  <a:custGeom>
                    <a:avLst/>
                    <a:gdLst/>
                    <a:ahLst/>
                    <a:cxnLst>
                      <a:cxn ang="0">
                        <a:pos x="0" y="328"/>
                      </a:cxn>
                      <a:cxn ang="0">
                        <a:pos x="17" y="263"/>
                      </a:cxn>
                      <a:cxn ang="0">
                        <a:pos x="66" y="205"/>
                      </a:cxn>
                      <a:cxn ang="0">
                        <a:pos x="140" y="156"/>
                      </a:cxn>
                      <a:cxn ang="0">
                        <a:pos x="247" y="106"/>
                      </a:cxn>
                      <a:cxn ang="0">
                        <a:pos x="371" y="65"/>
                      </a:cxn>
                      <a:cxn ang="0">
                        <a:pos x="519" y="33"/>
                      </a:cxn>
                      <a:cxn ang="0">
                        <a:pos x="675" y="16"/>
                      </a:cxn>
                      <a:cxn ang="0">
                        <a:pos x="840" y="0"/>
                      </a:cxn>
                      <a:cxn ang="0">
                        <a:pos x="1013" y="0"/>
                      </a:cxn>
                      <a:cxn ang="0">
                        <a:pos x="1177" y="16"/>
                      </a:cxn>
                      <a:cxn ang="0">
                        <a:pos x="1342" y="33"/>
                      </a:cxn>
                      <a:cxn ang="0">
                        <a:pos x="1482" y="65"/>
                      </a:cxn>
                      <a:cxn ang="0">
                        <a:pos x="1613" y="106"/>
                      </a:cxn>
                      <a:cxn ang="0">
                        <a:pos x="1712" y="156"/>
                      </a:cxn>
                      <a:cxn ang="0">
                        <a:pos x="1795" y="205"/>
                      </a:cxn>
                      <a:cxn ang="0">
                        <a:pos x="1836" y="263"/>
                      </a:cxn>
                      <a:cxn ang="0">
                        <a:pos x="1852" y="328"/>
                      </a:cxn>
                      <a:cxn ang="0">
                        <a:pos x="1836" y="386"/>
                      </a:cxn>
                      <a:cxn ang="0">
                        <a:pos x="1795" y="443"/>
                      </a:cxn>
                      <a:cxn ang="0">
                        <a:pos x="1712" y="493"/>
                      </a:cxn>
                      <a:cxn ang="0">
                        <a:pos x="1613" y="542"/>
                      </a:cxn>
                      <a:cxn ang="0">
                        <a:pos x="1482" y="583"/>
                      </a:cxn>
                      <a:cxn ang="0">
                        <a:pos x="1342" y="616"/>
                      </a:cxn>
                      <a:cxn ang="0">
                        <a:pos x="1177" y="641"/>
                      </a:cxn>
                      <a:cxn ang="0">
                        <a:pos x="1013" y="649"/>
                      </a:cxn>
                      <a:cxn ang="0">
                        <a:pos x="840" y="649"/>
                      </a:cxn>
                      <a:cxn ang="0">
                        <a:pos x="675" y="641"/>
                      </a:cxn>
                      <a:cxn ang="0">
                        <a:pos x="519" y="616"/>
                      </a:cxn>
                      <a:cxn ang="0">
                        <a:pos x="371" y="583"/>
                      </a:cxn>
                      <a:cxn ang="0">
                        <a:pos x="247" y="542"/>
                      </a:cxn>
                      <a:cxn ang="0">
                        <a:pos x="140" y="493"/>
                      </a:cxn>
                      <a:cxn ang="0">
                        <a:pos x="66" y="443"/>
                      </a:cxn>
                      <a:cxn ang="0">
                        <a:pos x="17" y="386"/>
                      </a:cxn>
                      <a:cxn ang="0">
                        <a:pos x="0" y="328"/>
                      </a:cxn>
                    </a:cxnLst>
                    <a:rect l="0" t="0" r="r" b="b"/>
                    <a:pathLst>
                      <a:path w="1853" h="650">
                        <a:moveTo>
                          <a:pt x="0" y="328"/>
                        </a:moveTo>
                        <a:lnTo>
                          <a:pt x="17" y="263"/>
                        </a:lnTo>
                        <a:lnTo>
                          <a:pt x="66" y="205"/>
                        </a:lnTo>
                        <a:lnTo>
                          <a:pt x="140" y="156"/>
                        </a:lnTo>
                        <a:lnTo>
                          <a:pt x="247" y="106"/>
                        </a:lnTo>
                        <a:lnTo>
                          <a:pt x="371" y="65"/>
                        </a:lnTo>
                        <a:lnTo>
                          <a:pt x="519" y="33"/>
                        </a:lnTo>
                        <a:lnTo>
                          <a:pt x="675" y="16"/>
                        </a:lnTo>
                        <a:lnTo>
                          <a:pt x="840" y="0"/>
                        </a:lnTo>
                        <a:lnTo>
                          <a:pt x="1013" y="0"/>
                        </a:lnTo>
                        <a:lnTo>
                          <a:pt x="1177" y="16"/>
                        </a:lnTo>
                        <a:lnTo>
                          <a:pt x="1342" y="33"/>
                        </a:lnTo>
                        <a:lnTo>
                          <a:pt x="1482" y="65"/>
                        </a:lnTo>
                        <a:lnTo>
                          <a:pt x="1613" y="106"/>
                        </a:lnTo>
                        <a:lnTo>
                          <a:pt x="1712" y="156"/>
                        </a:lnTo>
                        <a:lnTo>
                          <a:pt x="1795" y="205"/>
                        </a:lnTo>
                        <a:lnTo>
                          <a:pt x="1836" y="263"/>
                        </a:lnTo>
                        <a:lnTo>
                          <a:pt x="1852" y="328"/>
                        </a:lnTo>
                        <a:lnTo>
                          <a:pt x="1836" y="386"/>
                        </a:lnTo>
                        <a:lnTo>
                          <a:pt x="1795" y="443"/>
                        </a:lnTo>
                        <a:lnTo>
                          <a:pt x="1712" y="493"/>
                        </a:lnTo>
                        <a:lnTo>
                          <a:pt x="1613" y="542"/>
                        </a:lnTo>
                        <a:lnTo>
                          <a:pt x="1482" y="583"/>
                        </a:lnTo>
                        <a:lnTo>
                          <a:pt x="1342" y="616"/>
                        </a:lnTo>
                        <a:lnTo>
                          <a:pt x="1177" y="641"/>
                        </a:lnTo>
                        <a:lnTo>
                          <a:pt x="1013" y="649"/>
                        </a:lnTo>
                        <a:lnTo>
                          <a:pt x="840" y="649"/>
                        </a:lnTo>
                        <a:lnTo>
                          <a:pt x="675" y="641"/>
                        </a:lnTo>
                        <a:lnTo>
                          <a:pt x="519" y="616"/>
                        </a:lnTo>
                        <a:lnTo>
                          <a:pt x="371" y="583"/>
                        </a:lnTo>
                        <a:lnTo>
                          <a:pt x="247" y="542"/>
                        </a:lnTo>
                        <a:lnTo>
                          <a:pt x="140" y="493"/>
                        </a:lnTo>
                        <a:lnTo>
                          <a:pt x="66" y="443"/>
                        </a:lnTo>
                        <a:lnTo>
                          <a:pt x="17" y="386"/>
                        </a:lnTo>
                        <a:lnTo>
                          <a:pt x="0" y="32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1" name="Freeform 13"/>
                  <p:cNvSpPr>
                    <a:spLocks/>
                  </p:cNvSpPr>
                  <p:nvPr/>
                </p:nvSpPr>
                <p:spPr bwMode="auto">
                  <a:xfrm>
                    <a:off x="3146" y="1589"/>
                    <a:ext cx="1672" cy="494"/>
                  </a:xfrm>
                  <a:custGeom>
                    <a:avLst/>
                    <a:gdLst/>
                    <a:ahLst/>
                    <a:cxnLst>
                      <a:cxn ang="0">
                        <a:pos x="0" y="247"/>
                      </a:cxn>
                      <a:cxn ang="0">
                        <a:pos x="16" y="198"/>
                      </a:cxn>
                      <a:cxn ang="0">
                        <a:pos x="66" y="148"/>
                      </a:cxn>
                      <a:cxn ang="0">
                        <a:pos x="148" y="107"/>
                      </a:cxn>
                      <a:cxn ang="0">
                        <a:pos x="247" y="74"/>
                      </a:cxn>
                      <a:cxn ang="0">
                        <a:pos x="370" y="41"/>
                      </a:cxn>
                      <a:cxn ang="0">
                        <a:pos x="518" y="17"/>
                      </a:cxn>
                      <a:cxn ang="0">
                        <a:pos x="675" y="0"/>
                      </a:cxn>
                      <a:cxn ang="0">
                        <a:pos x="839" y="0"/>
                      </a:cxn>
                      <a:cxn ang="0">
                        <a:pos x="996" y="0"/>
                      </a:cxn>
                      <a:cxn ang="0">
                        <a:pos x="1152" y="17"/>
                      </a:cxn>
                      <a:cxn ang="0">
                        <a:pos x="1300" y="41"/>
                      </a:cxn>
                      <a:cxn ang="0">
                        <a:pos x="1424" y="74"/>
                      </a:cxn>
                      <a:cxn ang="0">
                        <a:pos x="1531" y="107"/>
                      </a:cxn>
                      <a:cxn ang="0">
                        <a:pos x="1605" y="148"/>
                      </a:cxn>
                      <a:cxn ang="0">
                        <a:pos x="1654" y="198"/>
                      </a:cxn>
                      <a:cxn ang="0">
                        <a:pos x="1671" y="247"/>
                      </a:cxn>
                      <a:cxn ang="0">
                        <a:pos x="1654" y="296"/>
                      </a:cxn>
                      <a:cxn ang="0">
                        <a:pos x="1605" y="337"/>
                      </a:cxn>
                      <a:cxn ang="0">
                        <a:pos x="1531" y="378"/>
                      </a:cxn>
                      <a:cxn ang="0">
                        <a:pos x="1424" y="419"/>
                      </a:cxn>
                      <a:cxn ang="0">
                        <a:pos x="1300" y="452"/>
                      </a:cxn>
                      <a:cxn ang="0">
                        <a:pos x="1152" y="477"/>
                      </a:cxn>
                      <a:cxn ang="0">
                        <a:pos x="996" y="485"/>
                      </a:cxn>
                      <a:cxn ang="0">
                        <a:pos x="839" y="493"/>
                      </a:cxn>
                      <a:cxn ang="0">
                        <a:pos x="675" y="485"/>
                      </a:cxn>
                      <a:cxn ang="0">
                        <a:pos x="518" y="477"/>
                      </a:cxn>
                      <a:cxn ang="0">
                        <a:pos x="370" y="452"/>
                      </a:cxn>
                      <a:cxn ang="0">
                        <a:pos x="247" y="419"/>
                      </a:cxn>
                      <a:cxn ang="0">
                        <a:pos x="148" y="378"/>
                      </a:cxn>
                      <a:cxn ang="0">
                        <a:pos x="66" y="337"/>
                      </a:cxn>
                      <a:cxn ang="0">
                        <a:pos x="16" y="296"/>
                      </a:cxn>
                      <a:cxn ang="0">
                        <a:pos x="0" y="247"/>
                      </a:cxn>
                    </a:cxnLst>
                    <a:rect l="0" t="0" r="r" b="b"/>
                    <a:pathLst>
                      <a:path w="1672" h="494">
                        <a:moveTo>
                          <a:pt x="0" y="247"/>
                        </a:moveTo>
                        <a:lnTo>
                          <a:pt x="16" y="198"/>
                        </a:lnTo>
                        <a:lnTo>
                          <a:pt x="66" y="148"/>
                        </a:lnTo>
                        <a:lnTo>
                          <a:pt x="148" y="107"/>
                        </a:lnTo>
                        <a:lnTo>
                          <a:pt x="247" y="74"/>
                        </a:lnTo>
                        <a:lnTo>
                          <a:pt x="370" y="41"/>
                        </a:lnTo>
                        <a:lnTo>
                          <a:pt x="518" y="17"/>
                        </a:lnTo>
                        <a:lnTo>
                          <a:pt x="675" y="0"/>
                        </a:lnTo>
                        <a:lnTo>
                          <a:pt x="839" y="0"/>
                        </a:lnTo>
                        <a:lnTo>
                          <a:pt x="996" y="0"/>
                        </a:lnTo>
                        <a:lnTo>
                          <a:pt x="1152" y="17"/>
                        </a:lnTo>
                        <a:lnTo>
                          <a:pt x="1300" y="41"/>
                        </a:lnTo>
                        <a:lnTo>
                          <a:pt x="1424" y="74"/>
                        </a:lnTo>
                        <a:lnTo>
                          <a:pt x="1531" y="107"/>
                        </a:lnTo>
                        <a:lnTo>
                          <a:pt x="1605" y="148"/>
                        </a:lnTo>
                        <a:lnTo>
                          <a:pt x="1654" y="198"/>
                        </a:lnTo>
                        <a:lnTo>
                          <a:pt x="1671" y="247"/>
                        </a:lnTo>
                        <a:lnTo>
                          <a:pt x="1654" y="296"/>
                        </a:lnTo>
                        <a:lnTo>
                          <a:pt x="1605" y="337"/>
                        </a:lnTo>
                        <a:lnTo>
                          <a:pt x="1531" y="378"/>
                        </a:lnTo>
                        <a:lnTo>
                          <a:pt x="1424" y="419"/>
                        </a:lnTo>
                        <a:lnTo>
                          <a:pt x="1300" y="452"/>
                        </a:lnTo>
                        <a:lnTo>
                          <a:pt x="1152" y="477"/>
                        </a:lnTo>
                        <a:lnTo>
                          <a:pt x="996" y="485"/>
                        </a:lnTo>
                        <a:lnTo>
                          <a:pt x="839" y="493"/>
                        </a:lnTo>
                        <a:lnTo>
                          <a:pt x="675" y="485"/>
                        </a:lnTo>
                        <a:lnTo>
                          <a:pt x="518" y="477"/>
                        </a:lnTo>
                        <a:lnTo>
                          <a:pt x="370" y="452"/>
                        </a:lnTo>
                        <a:lnTo>
                          <a:pt x="247" y="419"/>
                        </a:lnTo>
                        <a:lnTo>
                          <a:pt x="148" y="378"/>
                        </a:lnTo>
                        <a:lnTo>
                          <a:pt x="66" y="337"/>
                        </a:lnTo>
                        <a:lnTo>
                          <a:pt x="16" y="296"/>
                        </a:lnTo>
                        <a:lnTo>
                          <a:pt x="0" y="247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</p:grpSp>
            <p:grpSp>
              <p:nvGrpSpPr>
                <p:cNvPr id="24" name="Group 14"/>
                <p:cNvGrpSpPr>
                  <a:grpSpLocks/>
                </p:cNvGrpSpPr>
                <p:nvPr/>
              </p:nvGrpSpPr>
              <p:grpSpPr bwMode="auto">
                <a:xfrm>
                  <a:off x="2998" y="1096"/>
                  <a:ext cx="1984" cy="766"/>
                  <a:chOff x="2998" y="1096"/>
                  <a:chExt cx="1984" cy="766"/>
                </a:xfrm>
              </p:grpSpPr>
              <p:sp>
                <p:nvSpPr>
                  <p:cNvPr id="26" name="Freeform 15"/>
                  <p:cNvSpPr>
                    <a:spLocks/>
                  </p:cNvSpPr>
                  <p:nvPr/>
                </p:nvSpPr>
                <p:spPr bwMode="auto">
                  <a:xfrm>
                    <a:off x="2998" y="1096"/>
                    <a:ext cx="1984" cy="766"/>
                  </a:xfrm>
                  <a:custGeom>
                    <a:avLst/>
                    <a:gdLst/>
                    <a:ahLst/>
                    <a:cxnLst>
                      <a:cxn ang="0">
                        <a:pos x="0" y="378"/>
                      </a:cxn>
                      <a:cxn ang="0">
                        <a:pos x="16" y="313"/>
                      </a:cxn>
                      <a:cxn ang="0">
                        <a:pos x="57" y="247"/>
                      </a:cxn>
                      <a:cxn ang="0">
                        <a:pos x="131" y="189"/>
                      </a:cxn>
                      <a:cxn ang="0">
                        <a:pos x="230" y="132"/>
                      </a:cxn>
                      <a:cxn ang="0">
                        <a:pos x="353" y="91"/>
                      </a:cxn>
                      <a:cxn ang="0">
                        <a:pos x="493" y="50"/>
                      </a:cxn>
                      <a:cxn ang="0">
                        <a:pos x="650" y="25"/>
                      </a:cxn>
                      <a:cxn ang="0">
                        <a:pos x="814" y="0"/>
                      </a:cxn>
                      <a:cxn ang="0">
                        <a:pos x="987" y="0"/>
                      </a:cxn>
                      <a:cxn ang="0">
                        <a:pos x="1160" y="0"/>
                      </a:cxn>
                      <a:cxn ang="0">
                        <a:pos x="1333" y="25"/>
                      </a:cxn>
                      <a:cxn ang="0">
                        <a:pos x="1489" y="50"/>
                      </a:cxn>
                      <a:cxn ang="0">
                        <a:pos x="1629" y="91"/>
                      </a:cxn>
                      <a:cxn ang="0">
                        <a:pos x="1753" y="132"/>
                      </a:cxn>
                      <a:cxn ang="0">
                        <a:pos x="1852" y="189"/>
                      </a:cxn>
                      <a:cxn ang="0">
                        <a:pos x="1926" y="247"/>
                      </a:cxn>
                      <a:cxn ang="0">
                        <a:pos x="1967" y="313"/>
                      </a:cxn>
                      <a:cxn ang="0">
                        <a:pos x="1983" y="378"/>
                      </a:cxn>
                      <a:cxn ang="0">
                        <a:pos x="1967" y="444"/>
                      </a:cxn>
                      <a:cxn ang="0">
                        <a:pos x="1926" y="510"/>
                      </a:cxn>
                      <a:cxn ang="0">
                        <a:pos x="1852" y="567"/>
                      </a:cxn>
                      <a:cxn ang="0">
                        <a:pos x="1753" y="625"/>
                      </a:cxn>
                      <a:cxn ang="0">
                        <a:pos x="1629" y="674"/>
                      </a:cxn>
                      <a:cxn ang="0">
                        <a:pos x="1489" y="707"/>
                      </a:cxn>
                      <a:cxn ang="0">
                        <a:pos x="1333" y="740"/>
                      </a:cxn>
                      <a:cxn ang="0">
                        <a:pos x="1160" y="756"/>
                      </a:cxn>
                      <a:cxn ang="0">
                        <a:pos x="987" y="765"/>
                      </a:cxn>
                      <a:cxn ang="0">
                        <a:pos x="814" y="756"/>
                      </a:cxn>
                      <a:cxn ang="0">
                        <a:pos x="650" y="740"/>
                      </a:cxn>
                      <a:cxn ang="0">
                        <a:pos x="493" y="707"/>
                      </a:cxn>
                      <a:cxn ang="0">
                        <a:pos x="353" y="674"/>
                      </a:cxn>
                      <a:cxn ang="0">
                        <a:pos x="230" y="625"/>
                      </a:cxn>
                      <a:cxn ang="0">
                        <a:pos x="131" y="567"/>
                      </a:cxn>
                      <a:cxn ang="0">
                        <a:pos x="57" y="510"/>
                      </a:cxn>
                      <a:cxn ang="0">
                        <a:pos x="16" y="444"/>
                      </a:cxn>
                      <a:cxn ang="0">
                        <a:pos x="0" y="378"/>
                      </a:cxn>
                    </a:cxnLst>
                    <a:rect l="0" t="0" r="r" b="b"/>
                    <a:pathLst>
                      <a:path w="1984" h="766">
                        <a:moveTo>
                          <a:pt x="0" y="378"/>
                        </a:moveTo>
                        <a:lnTo>
                          <a:pt x="16" y="313"/>
                        </a:lnTo>
                        <a:lnTo>
                          <a:pt x="57" y="247"/>
                        </a:lnTo>
                        <a:lnTo>
                          <a:pt x="131" y="189"/>
                        </a:lnTo>
                        <a:lnTo>
                          <a:pt x="230" y="132"/>
                        </a:lnTo>
                        <a:lnTo>
                          <a:pt x="353" y="91"/>
                        </a:lnTo>
                        <a:lnTo>
                          <a:pt x="493" y="50"/>
                        </a:lnTo>
                        <a:lnTo>
                          <a:pt x="650" y="25"/>
                        </a:lnTo>
                        <a:lnTo>
                          <a:pt x="814" y="0"/>
                        </a:lnTo>
                        <a:lnTo>
                          <a:pt x="987" y="0"/>
                        </a:lnTo>
                        <a:lnTo>
                          <a:pt x="1160" y="0"/>
                        </a:lnTo>
                        <a:lnTo>
                          <a:pt x="1333" y="25"/>
                        </a:lnTo>
                        <a:lnTo>
                          <a:pt x="1489" y="50"/>
                        </a:lnTo>
                        <a:lnTo>
                          <a:pt x="1629" y="91"/>
                        </a:lnTo>
                        <a:lnTo>
                          <a:pt x="1753" y="132"/>
                        </a:lnTo>
                        <a:lnTo>
                          <a:pt x="1852" y="189"/>
                        </a:lnTo>
                        <a:lnTo>
                          <a:pt x="1926" y="247"/>
                        </a:lnTo>
                        <a:lnTo>
                          <a:pt x="1967" y="313"/>
                        </a:lnTo>
                        <a:lnTo>
                          <a:pt x="1983" y="378"/>
                        </a:lnTo>
                        <a:lnTo>
                          <a:pt x="1967" y="444"/>
                        </a:lnTo>
                        <a:lnTo>
                          <a:pt x="1926" y="510"/>
                        </a:lnTo>
                        <a:lnTo>
                          <a:pt x="1852" y="567"/>
                        </a:lnTo>
                        <a:lnTo>
                          <a:pt x="1753" y="625"/>
                        </a:lnTo>
                        <a:lnTo>
                          <a:pt x="1629" y="674"/>
                        </a:lnTo>
                        <a:lnTo>
                          <a:pt x="1489" y="707"/>
                        </a:lnTo>
                        <a:lnTo>
                          <a:pt x="1333" y="740"/>
                        </a:lnTo>
                        <a:lnTo>
                          <a:pt x="1160" y="756"/>
                        </a:lnTo>
                        <a:lnTo>
                          <a:pt x="987" y="765"/>
                        </a:lnTo>
                        <a:lnTo>
                          <a:pt x="814" y="756"/>
                        </a:lnTo>
                        <a:lnTo>
                          <a:pt x="650" y="740"/>
                        </a:lnTo>
                        <a:lnTo>
                          <a:pt x="493" y="707"/>
                        </a:lnTo>
                        <a:lnTo>
                          <a:pt x="353" y="674"/>
                        </a:lnTo>
                        <a:lnTo>
                          <a:pt x="230" y="625"/>
                        </a:lnTo>
                        <a:lnTo>
                          <a:pt x="131" y="567"/>
                        </a:lnTo>
                        <a:lnTo>
                          <a:pt x="57" y="510"/>
                        </a:lnTo>
                        <a:lnTo>
                          <a:pt x="16" y="444"/>
                        </a:lnTo>
                        <a:lnTo>
                          <a:pt x="0" y="37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27" name="Freeform 16"/>
                  <p:cNvSpPr>
                    <a:spLocks/>
                  </p:cNvSpPr>
                  <p:nvPr/>
                </p:nvSpPr>
                <p:spPr bwMode="auto">
                  <a:xfrm>
                    <a:off x="3055" y="1154"/>
                    <a:ext cx="1853" cy="650"/>
                  </a:xfrm>
                  <a:custGeom>
                    <a:avLst/>
                    <a:gdLst/>
                    <a:ahLst/>
                    <a:cxnLst>
                      <a:cxn ang="0">
                        <a:pos x="0" y="329"/>
                      </a:cxn>
                      <a:cxn ang="0">
                        <a:pos x="17" y="263"/>
                      </a:cxn>
                      <a:cxn ang="0">
                        <a:pos x="66" y="205"/>
                      </a:cxn>
                      <a:cxn ang="0">
                        <a:pos x="140" y="156"/>
                      </a:cxn>
                      <a:cxn ang="0">
                        <a:pos x="247" y="107"/>
                      </a:cxn>
                      <a:cxn ang="0">
                        <a:pos x="371" y="66"/>
                      </a:cxn>
                      <a:cxn ang="0">
                        <a:pos x="519" y="33"/>
                      </a:cxn>
                      <a:cxn ang="0">
                        <a:pos x="675" y="16"/>
                      </a:cxn>
                      <a:cxn ang="0">
                        <a:pos x="840" y="0"/>
                      </a:cxn>
                      <a:cxn ang="0">
                        <a:pos x="1013" y="0"/>
                      </a:cxn>
                      <a:cxn ang="0">
                        <a:pos x="1177" y="16"/>
                      </a:cxn>
                      <a:cxn ang="0">
                        <a:pos x="1342" y="33"/>
                      </a:cxn>
                      <a:cxn ang="0">
                        <a:pos x="1482" y="66"/>
                      </a:cxn>
                      <a:cxn ang="0">
                        <a:pos x="1613" y="107"/>
                      </a:cxn>
                      <a:cxn ang="0">
                        <a:pos x="1712" y="156"/>
                      </a:cxn>
                      <a:cxn ang="0">
                        <a:pos x="1795" y="205"/>
                      </a:cxn>
                      <a:cxn ang="0">
                        <a:pos x="1836" y="263"/>
                      </a:cxn>
                      <a:cxn ang="0">
                        <a:pos x="1852" y="329"/>
                      </a:cxn>
                      <a:cxn ang="0">
                        <a:pos x="1836" y="386"/>
                      </a:cxn>
                      <a:cxn ang="0">
                        <a:pos x="1795" y="444"/>
                      </a:cxn>
                      <a:cxn ang="0">
                        <a:pos x="1712" y="493"/>
                      </a:cxn>
                      <a:cxn ang="0">
                        <a:pos x="1613" y="542"/>
                      </a:cxn>
                      <a:cxn ang="0">
                        <a:pos x="1482" y="583"/>
                      </a:cxn>
                      <a:cxn ang="0">
                        <a:pos x="1342" y="616"/>
                      </a:cxn>
                      <a:cxn ang="0">
                        <a:pos x="1177" y="641"/>
                      </a:cxn>
                      <a:cxn ang="0">
                        <a:pos x="1013" y="649"/>
                      </a:cxn>
                      <a:cxn ang="0">
                        <a:pos x="840" y="649"/>
                      </a:cxn>
                      <a:cxn ang="0">
                        <a:pos x="675" y="641"/>
                      </a:cxn>
                      <a:cxn ang="0">
                        <a:pos x="519" y="616"/>
                      </a:cxn>
                      <a:cxn ang="0">
                        <a:pos x="371" y="583"/>
                      </a:cxn>
                      <a:cxn ang="0">
                        <a:pos x="247" y="542"/>
                      </a:cxn>
                      <a:cxn ang="0">
                        <a:pos x="140" y="493"/>
                      </a:cxn>
                      <a:cxn ang="0">
                        <a:pos x="66" y="444"/>
                      </a:cxn>
                      <a:cxn ang="0">
                        <a:pos x="17" y="386"/>
                      </a:cxn>
                      <a:cxn ang="0">
                        <a:pos x="0" y="329"/>
                      </a:cxn>
                    </a:cxnLst>
                    <a:rect l="0" t="0" r="r" b="b"/>
                    <a:pathLst>
                      <a:path w="1853" h="650">
                        <a:moveTo>
                          <a:pt x="0" y="329"/>
                        </a:moveTo>
                        <a:lnTo>
                          <a:pt x="17" y="263"/>
                        </a:lnTo>
                        <a:lnTo>
                          <a:pt x="66" y="205"/>
                        </a:lnTo>
                        <a:lnTo>
                          <a:pt x="140" y="156"/>
                        </a:lnTo>
                        <a:lnTo>
                          <a:pt x="247" y="107"/>
                        </a:lnTo>
                        <a:lnTo>
                          <a:pt x="371" y="66"/>
                        </a:lnTo>
                        <a:lnTo>
                          <a:pt x="519" y="33"/>
                        </a:lnTo>
                        <a:lnTo>
                          <a:pt x="675" y="16"/>
                        </a:lnTo>
                        <a:lnTo>
                          <a:pt x="840" y="0"/>
                        </a:lnTo>
                        <a:lnTo>
                          <a:pt x="1013" y="0"/>
                        </a:lnTo>
                        <a:lnTo>
                          <a:pt x="1177" y="16"/>
                        </a:lnTo>
                        <a:lnTo>
                          <a:pt x="1342" y="33"/>
                        </a:lnTo>
                        <a:lnTo>
                          <a:pt x="1482" y="66"/>
                        </a:lnTo>
                        <a:lnTo>
                          <a:pt x="1613" y="107"/>
                        </a:lnTo>
                        <a:lnTo>
                          <a:pt x="1712" y="156"/>
                        </a:lnTo>
                        <a:lnTo>
                          <a:pt x="1795" y="205"/>
                        </a:lnTo>
                        <a:lnTo>
                          <a:pt x="1836" y="263"/>
                        </a:lnTo>
                        <a:lnTo>
                          <a:pt x="1852" y="329"/>
                        </a:lnTo>
                        <a:lnTo>
                          <a:pt x="1836" y="386"/>
                        </a:lnTo>
                        <a:lnTo>
                          <a:pt x="1795" y="444"/>
                        </a:lnTo>
                        <a:lnTo>
                          <a:pt x="1712" y="493"/>
                        </a:lnTo>
                        <a:lnTo>
                          <a:pt x="1613" y="542"/>
                        </a:lnTo>
                        <a:lnTo>
                          <a:pt x="1482" y="583"/>
                        </a:lnTo>
                        <a:lnTo>
                          <a:pt x="1342" y="616"/>
                        </a:lnTo>
                        <a:lnTo>
                          <a:pt x="1177" y="641"/>
                        </a:lnTo>
                        <a:lnTo>
                          <a:pt x="1013" y="649"/>
                        </a:lnTo>
                        <a:lnTo>
                          <a:pt x="840" y="649"/>
                        </a:lnTo>
                        <a:lnTo>
                          <a:pt x="675" y="641"/>
                        </a:lnTo>
                        <a:lnTo>
                          <a:pt x="519" y="616"/>
                        </a:lnTo>
                        <a:lnTo>
                          <a:pt x="371" y="583"/>
                        </a:lnTo>
                        <a:lnTo>
                          <a:pt x="247" y="542"/>
                        </a:lnTo>
                        <a:lnTo>
                          <a:pt x="140" y="493"/>
                        </a:lnTo>
                        <a:lnTo>
                          <a:pt x="66" y="444"/>
                        </a:lnTo>
                        <a:lnTo>
                          <a:pt x="17" y="386"/>
                        </a:lnTo>
                        <a:lnTo>
                          <a:pt x="0" y="329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28" name="Freeform 17"/>
                  <p:cNvSpPr>
                    <a:spLocks/>
                  </p:cNvSpPr>
                  <p:nvPr/>
                </p:nvSpPr>
                <p:spPr bwMode="auto">
                  <a:xfrm>
                    <a:off x="3146" y="1220"/>
                    <a:ext cx="1672" cy="494"/>
                  </a:xfrm>
                  <a:custGeom>
                    <a:avLst/>
                    <a:gdLst/>
                    <a:ahLst/>
                    <a:cxnLst>
                      <a:cxn ang="0">
                        <a:pos x="0" y="246"/>
                      </a:cxn>
                      <a:cxn ang="0">
                        <a:pos x="16" y="197"/>
                      </a:cxn>
                      <a:cxn ang="0">
                        <a:pos x="66" y="147"/>
                      </a:cxn>
                      <a:cxn ang="0">
                        <a:pos x="148" y="106"/>
                      </a:cxn>
                      <a:cxn ang="0">
                        <a:pos x="247" y="74"/>
                      </a:cxn>
                      <a:cxn ang="0">
                        <a:pos x="370" y="41"/>
                      </a:cxn>
                      <a:cxn ang="0">
                        <a:pos x="518" y="16"/>
                      </a:cxn>
                      <a:cxn ang="0">
                        <a:pos x="675" y="0"/>
                      </a:cxn>
                      <a:cxn ang="0">
                        <a:pos x="839" y="0"/>
                      </a:cxn>
                      <a:cxn ang="0">
                        <a:pos x="996" y="0"/>
                      </a:cxn>
                      <a:cxn ang="0">
                        <a:pos x="1152" y="16"/>
                      </a:cxn>
                      <a:cxn ang="0">
                        <a:pos x="1300" y="41"/>
                      </a:cxn>
                      <a:cxn ang="0">
                        <a:pos x="1424" y="74"/>
                      </a:cxn>
                      <a:cxn ang="0">
                        <a:pos x="1531" y="106"/>
                      </a:cxn>
                      <a:cxn ang="0">
                        <a:pos x="1605" y="147"/>
                      </a:cxn>
                      <a:cxn ang="0">
                        <a:pos x="1654" y="197"/>
                      </a:cxn>
                      <a:cxn ang="0">
                        <a:pos x="1671" y="246"/>
                      </a:cxn>
                      <a:cxn ang="0">
                        <a:pos x="1654" y="295"/>
                      </a:cxn>
                      <a:cxn ang="0">
                        <a:pos x="1605" y="337"/>
                      </a:cxn>
                      <a:cxn ang="0">
                        <a:pos x="1531" y="378"/>
                      </a:cxn>
                      <a:cxn ang="0">
                        <a:pos x="1424" y="419"/>
                      </a:cxn>
                      <a:cxn ang="0">
                        <a:pos x="1300" y="452"/>
                      </a:cxn>
                      <a:cxn ang="0">
                        <a:pos x="1152" y="476"/>
                      </a:cxn>
                      <a:cxn ang="0">
                        <a:pos x="996" y="484"/>
                      </a:cxn>
                      <a:cxn ang="0">
                        <a:pos x="839" y="493"/>
                      </a:cxn>
                      <a:cxn ang="0">
                        <a:pos x="675" y="484"/>
                      </a:cxn>
                      <a:cxn ang="0">
                        <a:pos x="518" y="476"/>
                      </a:cxn>
                      <a:cxn ang="0">
                        <a:pos x="370" y="452"/>
                      </a:cxn>
                      <a:cxn ang="0">
                        <a:pos x="247" y="419"/>
                      </a:cxn>
                      <a:cxn ang="0">
                        <a:pos x="148" y="378"/>
                      </a:cxn>
                      <a:cxn ang="0">
                        <a:pos x="66" y="337"/>
                      </a:cxn>
                      <a:cxn ang="0">
                        <a:pos x="16" y="295"/>
                      </a:cxn>
                      <a:cxn ang="0">
                        <a:pos x="0" y="246"/>
                      </a:cxn>
                    </a:cxnLst>
                    <a:rect l="0" t="0" r="r" b="b"/>
                    <a:pathLst>
                      <a:path w="1672" h="494">
                        <a:moveTo>
                          <a:pt x="0" y="246"/>
                        </a:moveTo>
                        <a:lnTo>
                          <a:pt x="16" y="197"/>
                        </a:lnTo>
                        <a:lnTo>
                          <a:pt x="66" y="147"/>
                        </a:lnTo>
                        <a:lnTo>
                          <a:pt x="148" y="106"/>
                        </a:lnTo>
                        <a:lnTo>
                          <a:pt x="247" y="74"/>
                        </a:lnTo>
                        <a:lnTo>
                          <a:pt x="370" y="41"/>
                        </a:lnTo>
                        <a:lnTo>
                          <a:pt x="518" y="16"/>
                        </a:lnTo>
                        <a:lnTo>
                          <a:pt x="675" y="0"/>
                        </a:lnTo>
                        <a:lnTo>
                          <a:pt x="839" y="0"/>
                        </a:lnTo>
                        <a:lnTo>
                          <a:pt x="996" y="0"/>
                        </a:lnTo>
                        <a:lnTo>
                          <a:pt x="1152" y="16"/>
                        </a:lnTo>
                        <a:lnTo>
                          <a:pt x="1300" y="41"/>
                        </a:lnTo>
                        <a:lnTo>
                          <a:pt x="1424" y="74"/>
                        </a:lnTo>
                        <a:lnTo>
                          <a:pt x="1531" y="106"/>
                        </a:lnTo>
                        <a:lnTo>
                          <a:pt x="1605" y="147"/>
                        </a:lnTo>
                        <a:lnTo>
                          <a:pt x="1654" y="197"/>
                        </a:lnTo>
                        <a:lnTo>
                          <a:pt x="1671" y="246"/>
                        </a:lnTo>
                        <a:lnTo>
                          <a:pt x="1654" y="295"/>
                        </a:lnTo>
                        <a:lnTo>
                          <a:pt x="1605" y="337"/>
                        </a:lnTo>
                        <a:lnTo>
                          <a:pt x="1531" y="378"/>
                        </a:lnTo>
                        <a:lnTo>
                          <a:pt x="1424" y="419"/>
                        </a:lnTo>
                        <a:lnTo>
                          <a:pt x="1300" y="452"/>
                        </a:lnTo>
                        <a:lnTo>
                          <a:pt x="1152" y="476"/>
                        </a:lnTo>
                        <a:lnTo>
                          <a:pt x="996" y="484"/>
                        </a:lnTo>
                        <a:lnTo>
                          <a:pt x="839" y="493"/>
                        </a:lnTo>
                        <a:lnTo>
                          <a:pt x="675" y="484"/>
                        </a:lnTo>
                        <a:lnTo>
                          <a:pt x="518" y="476"/>
                        </a:lnTo>
                        <a:lnTo>
                          <a:pt x="370" y="452"/>
                        </a:lnTo>
                        <a:lnTo>
                          <a:pt x="247" y="419"/>
                        </a:lnTo>
                        <a:lnTo>
                          <a:pt x="148" y="378"/>
                        </a:lnTo>
                        <a:lnTo>
                          <a:pt x="66" y="337"/>
                        </a:lnTo>
                        <a:lnTo>
                          <a:pt x="16" y="295"/>
                        </a:lnTo>
                        <a:lnTo>
                          <a:pt x="0" y="246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</p:grpSp>
            <p:sp>
              <p:nvSpPr>
                <p:cNvPr id="25" name="Freeform 18"/>
                <p:cNvSpPr>
                  <a:spLocks/>
                </p:cNvSpPr>
                <p:nvPr/>
              </p:nvSpPr>
              <p:spPr bwMode="auto">
                <a:xfrm>
                  <a:off x="2981" y="2797"/>
                  <a:ext cx="1993" cy="766"/>
                </a:xfrm>
                <a:custGeom>
                  <a:avLst/>
                  <a:gdLst/>
                  <a:ahLst/>
                  <a:cxnLst>
                    <a:cxn ang="0">
                      <a:pos x="0" y="378"/>
                    </a:cxn>
                    <a:cxn ang="0">
                      <a:pos x="17" y="313"/>
                    </a:cxn>
                    <a:cxn ang="0">
                      <a:pos x="66" y="247"/>
                    </a:cxn>
                    <a:cxn ang="0">
                      <a:pos x="132" y="189"/>
                    </a:cxn>
                    <a:cxn ang="0">
                      <a:pos x="239" y="140"/>
                    </a:cxn>
                    <a:cxn ang="0">
                      <a:pos x="354" y="91"/>
                    </a:cxn>
                    <a:cxn ang="0">
                      <a:pos x="502" y="50"/>
                    </a:cxn>
                    <a:cxn ang="0">
                      <a:pos x="659" y="25"/>
                    </a:cxn>
                    <a:cxn ang="0">
                      <a:pos x="823" y="9"/>
                    </a:cxn>
                    <a:cxn ang="0">
                      <a:pos x="996" y="0"/>
                    </a:cxn>
                    <a:cxn ang="0">
                      <a:pos x="1169" y="9"/>
                    </a:cxn>
                    <a:cxn ang="0">
                      <a:pos x="1334" y="25"/>
                    </a:cxn>
                    <a:cxn ang="0">
                      <a:pos x="1490" y="50"/>
                    </a:cxn>
                    <a:cxn ang="0">
                      <a:pos x="1638" y="91"/>
                    </a:cxn>
                    <a:cxn ang="0">
                      <a:pos x="1753" y="140"/>
                    </a:cxn>
                    <a:cxn ang="0">
                      <a:pos x="1860" y="189"/>
                    </a:cxn>
                    <a:cxn ang="0">
                      <a:pos x="1926" y="247"/>
                    </a:cxn>
                    <a:cxn ang="0">
                      <a:pos x="1976" y="313"/>
                    </a:cxn>
                    <a:cxn ang="0">
                      <a:pos x="1992" y="378"/>
                    </a:cxn>
                    <a:cxn ang="0">
                      <a:pos x="1976" y="444"/>
                    </a:cxn>
                    <a:cxn ang="0">
                      <a:pos x="1926" y="510"/>
                    </a:cxn>
                    <a:cxn ang="0">
                      <a:pos x="1860" y="576"/>
                    </a:cxn>
                    <a:cxn ang="0">
                      <a:pos x="1753" y="625"/>
                    </a:cxn>
                    <a:cxn ang="0">
                      <a:pos x="1638" y="674"/>
                    </a:cxn>
                    <a:cxn ang="0">
                      <a:pos x="1490" y="715"/>
                    </a:cxn>
                    <a:cxn ang="0">
                      <a:pos x="1334" y="740"/>
                    </a:cxn>
                    <a:cxn ang="0">
                      <a:pos x="1169" y="756"/>
                    </a:cxn>
                    <a:cxn ang="0">
                      <a:pos x="996" y="765"/>
                    </a:cxn>
                    <a:cxn ang="0">
                      <a:pos x="823" y="756"/>
                    </a:cxn>
                    <a:cxn ang="0">
                      <a:pos x="659" y="740"/>
                    </a:cxn>
                    <a:cxn ang="0">
                      <a:pos x="502" y="715"/>
                    </a:cxn>
                    <a:cxn ang="0">
                      <a:pos x="354" y="674"/>
                    </a:cxn>
                    <a:cxn ang="0">
                      <a:pos x="239" y="625"/>
                    </a:cxn>
                    <a:cxn ang="0">
                      <a:pos x="132" y="576"/>
                    </a:cxn>
                    <a:cxn ang="0">
                      <a:pos x="66" y="510"/>
                    </a:cxn>
                    <a:cxn ang="0">
                      <a:pos x="17" y="444"/>
                    </a:cxn>
                    <a:cxn ang="0">
                      <a:pos x="0" y="378"/>
                    </a:cxn>
                  </a:cxnLst>
                  <a:rect l="0" t="0" r="r" b="b"/>
                  <a:pathLst>
                    <a:path w="1993" h="766">
                      <a:moveTo>
                        <a:pt x="0" y="378"/>
                      </a:moveTo>
                      <a:lnTo>
                        <a:pt x="17" y="313"/>
                      </a:lnTo>
                      <a:lnTo>
                        <a:pt x="66" y="247"/>
                      </a:lnTo>
                      <a:lnTo>
                        <a:pt x="132" y="189"/>
                      </a:lnTo>
                      <a:lnTo>
                        <a:pt x="239" y="140"/>
                      </a:lnTo>
                      <a:lnTo>
                        <a:pt x="354" y="91"/>
                      </a:lnTo>
                      <a:lnTo>
                        <a:pt x="502" y="50"/>
                      </a:lnTo>
                      <a:lnTo>
                        <a:pt x="659" y="25"/>
                      </a:lnTo>
                      <a:lnTo>
                        <a:pt x="823" y="9"/>
                      </a:lnTo>
                      <a:lnTo>
                        <a:pt x="996" y="0"/>
                      </a:lnTo>
                      <a:lnTo>
                        <a:pt x="1169" y="9"/>
                      </a:lnTo>
                      <a:lnTo>
                        <a:pt x="1334" y="25"/>
                      </a:lnTo>
                      <a:lnTo>
                        <a:pt x="1490" y="50"/>
                      </a:lnTo>
                      <a:lnTo>
                        <a:pt x="1638" y="91"/>
                      </a:lnTo>
                      <a:lnTo>
                        <a:pt x="1753" y="140"/>
                      </a:lnTo>
                      <a:lnTo>
                        <a:pt x="1860" y="189"/>
                      </a:lnTo>
                      <a:lnTo>
                        <a:pt x="1926" y="247"/>
                      </a:lnTo>
                      <a:lnTo>
                        <a:pt x="1976" y="313"/>
                      </a:lnTo>
                      <a:lnTo>
                        <a:pt x="1992" y="378"/>
                      </a:lnTo>
                      <a:lnTo>
                        <a:pt x="1976" y="444"/>
                      </a:lnTo>
                      <a:lnTo>
                        <a:pt x="1926" y="510"/>
                      </a:lnTo>
                      <a:lnTo>
                        <a:pt x="1860" y="576"/>
                      </a:lnTo>
                      <a:lnTo>
                        <a:pt x="1753" y="625"/>
                      </a:lnTo>
                      <a:lnTo>
                        <a:pt x="1638" y="674"/>
                      </a:lnTo>
                      <a:lnTo>
                        <a:pt x="1490" y="715"/>
                      </a:lnTo>
                      <a:lnTo>
                        <a:pt x="1334" y="740"/>
                      </a:lnTo>
                      <a:lnTo>
                        <a:pt x="1169" y="756"/>
                      </a:lnTo>
                      <a:lnTo>
                        <a:pt x="996" y="765"/>
                      </a:lnTo>
                      <a:lnTo>
                        <a:pt x="823" y="756"/>
                      </a:lnTo>
                      <a:lnTo>
                        <a:pt x="659" y="740"/>
                      </a:lnTo>
                      <a:lnTo>
                        <a:pt x="502" y="715"/>
                      </a:lnTo>
                      <a:lnTo>
                        <a:pt x="354" y="674"/>
                      </a:lnTo>
                      <a:lnTo>
                        <a:pt x="239" y="625"/>
                      </a:lnTo>
                      <a:lnTo>
                        <a:pt x="132" y="576"/>
                      </a:lnTo>
                      <a:lnTo>
                        <a:pt x="66" y="510"/>
                      </a:lnTo>
                      <a:lnTo>
                        <a:pt x="17" y="444"/>
                      </a:lnTo>
                      <a:lnTo>
                        <a:pt x="0" y="378"/>
                      </a:lnTo>
                    </a:path>
                  </a:pathLst>
                </a:custGeom>
                <a:solidFill>
                  <a:srgbClr val="000000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4" name="Group 19"/>
              <p:cNvGrpSpPr>
                <a:grpSpLocks/>
              </p:cNvGrpSpPr>
              <p:nvPr/>
            </p:nvGrpSpPr>
            <p:grpSpPr bwMode="auto">
              <a:xfrm>
                <a:off x="2981" y="2756"/>
                <a:ext cx="1993" cy="766"/>
                <a:chOff x="2981" y="2756"/>
                <a:chExt cx="1993" cy="766"/>
              </a:xfrm>
            </p:grpSpPr>
            <p:sp>
              <p:nvSpPr>
                <p:cNvPr id="20" name="Freeform 20"/>
                <p:cNvSpPr>
                  <a:spLocks/>
                </p:cNvSpPr>
                <p:nvPr/>
              </p:nvSpPr>
              <p:spPr bwMode="auto">
                <a:xfrm>
                  <a:off x="2981" y="2756"/>
                  <a:ext cx="1993" cy="766"/>
                </a:xfrm>
                <a:custGeom>
                  <a:avLst/>
                  <a:gdLst/>
                  <a:ahLst/>
                  <a:cxnLst>
                    <a:cxn ang="0">
                      <a:pos x="0" y="387"/>
                    </a:cxn>
                    <a:cxn ang="0">
                      <a:pos x="17" y="321"/>
                    </a:cxn>
                    <a:cxn ang="0">
                      <a:pos x="66" y="255"/>
                    </a:cxn>
                    <a:cxn ang="0">
                      <a:pos x="132" y="198"/>
                    </a:cxn>
                    <a:cxn ang="0">
                      <a:pos x="239" y="140"/>
                    </a:cxn>
                    <a:cxn ang="0">
                      <a:pos x="354" y="91"/>
                    </a:cxn>
                    <a:cxn ang="0">
                      <a:pos x="502" y="58"/>
                    </a:cxn>
                    <a:cxn ang="0">
                      <a:pos x="659" y="25"/>
                    </a:cxn>
                    <a:cxn ang="0">
                      <a:pos x="823" y="9"/>
                    </a:cxn>
                    <a:cxn ang="0">
                      <a:pos x="996" y="0"/>
                    </a:cxn>
                    <a:cxn ang="0">
                      <a:pos x="1169" y="9"/>
                    </a:cxn>
                    <a:cxn ang="0">
                      <a:pos x="1334" y="25"/>
                    </a:cxn>
                    <a:cxn ang="0">
                      <a:pos x="1490" y="58"/>
                    </a:cxn>
                    <a:cxn ang="0">
                      <a:pos x="1638" y="91"/>
                    </a:cxn>
                    <a:cxn ang="0">
                      <a:pos x="1753" y="140"/>
                    </a:cxn>
                    <a:cxn ang="0">
                      <a:pos x="1860" y="198"/>
                    </a:cxn>
                    <a:cxn ang="0">
                      <a:pos x="1926" y="255"/>
                    </a:cxn>
                    <a:cxn ang="0">
                      <a:pos x="1976" y="321"/>
                    </a:cxn>
                    <a:cxn ang="0">
                      <a:pos x="1992" y="387"/>
                    </a:cxn>
                    <a:cxn ang="0">
                      <a:pos x="1976" y="452"/>
                    </a:cxn>
                    <a:cxn ang="0">
                      <a:pos x="1926" y="518"/>
                    </a:cxn>
                    <a:cxn ang="0">
                      <a:pos x="1860" y="576"/>
                    </a:cxn>
                    <a:cxn ang="0">
                      <a:pos x="1753" y="633"/>
                    </a:cxn>
                    <a:cxn ang="0">
                      <a:pos x="1638" y="674"/>
                    </a:cxn>
                    <a:cxn ang="0">
                      <a:pos x="1490" y="715"/>
                    </a:cxn>
                    <a:cxn ang="0">
                      <a:pos x="1334" y="740"/>
                    </a:cxn>
                    <a:cxn ang="0">
                      <a:pos x="1169" y="756"/>
                    </a:cxn>
                    <a:cxn ang="0">
                      <a:pos x="996" y="765"/>
                    </a:cxn>
                    <a:cxn ang="0">
                      <a:pos x="823" y="756"/>
                    </a:cxn>
                    <a:cxn ang="0">
                      <a:pos x="659" y="740"/>
                    </a:cxn>
                    <a:cxn ang="0">
                      <a:pos x="502" y="715"/>
                    </a:cxn>
                    <a:cxn ang="0">
                      <a:pos x="354" y="674"/>
                    </a:cxn>
                    <a:cxn ang="0">
                      <a:pos x="239" y="633"/>
                    </a:cxn>
                    <a:cxn ang="0">
                      <a:pos x="132" y="576"/>
                    </a:cxn>
                    <a:cxn ang="0">
                      <a:pos x="66" y="518"/>
                    </a:cxn>
                    <a:cxn ang="0">
                      <a:pos x="17" y="452"/>
                    </a:cxn>
                    <a:cxn ang="0">
                      <a:pos x="0" y="387"/>
                    </a:cxn>
                  </a:cxnLst>
                  <a:rect l="0" t="0" r="r" b="b"/>
                  <a:pathLst>
                    <a:path w="1993" h="766">
                      <a:moveTo>
                        <a:pt x="0" y="387"/>
                      </a:moveTo>
                      <a:lnTo>
                        <a:pt x="17" y="321"/>
                      </a:lnTo>
                      <a:lnTo>
                        <a:pt x="66" y="255"/>
                      </a:lnTo>
                      <a:lnTo>
                        <a:pt x="132" y="198"/>
                      </a:lnTo>
                      <a:lnTo>
                        <a:pt x="239" y="140"/>
                      </a:lnTo>
                      <a:lnTo>
                        <a:pt x="354" y="91"/>
                      </a:lnTo>
                      <a:lnTo>
                        <a:pt x="502" y="58"/>
                      </a:lnTo>
                      <a:lnTo>
                        <a:pt x="659" y="25"/>
                      </a:lnTo>
                      <a:lnTo>
                        <a:pt x="823" y="9"/>
                      </a:lnTo>
                      <a:lnTo>
                        <a:pt x="996" y="0"/>
                      </a:lnTo>
                      <a:lnTo>
                        <a:pt x="1169" y="9"/>
                      </a:lnTo>
                      <a:lnTo>
                        <a:pt x="1334" y="25"/>
                      </a:lnTo>
                      <a:lnTo>
                        <a:pt x="1490" y="58"/>
                      </a:lnTo>
                      <a:lnTo>
                        <a:pt x="1638" y="91"/>
                      </a:lnTo>
                      <a:lnTo>
                        <a:pt x="1753" y="140"/>
                      </a:lnTo>
                      <a:lnTo>
                        <a:pt x="1860" y="198"/>
                      </a:lnTo>
                      <a:lnTo>
                        <a:pt x="1926" y="255"/>
                      </a:lnTo>
                      <a:lnTo>
                        <a:pt x="1976" y="321"/>
                      </a:lnTo>
                      <a:lnTo>
                        <a:pt x="1992" y="387"/>
                      </a:lnTo>
                      <a:lnTo>
                        <a:pt x="1976" y="452"/>
                      </a:lnTo>
                      <a:lnTo>
                        <a:pt x="1926" y="518"/>
                      </a:lnTo>
                      <a:lnTo>
                        <a:pt x="1860" y="576"/>
                      </a:lnTo>
                      <a:lnTo>
                        <a:pt x="1753" y="633"/>
                      </a:lnTo>
                      <a:lnTo>
                        <a:pt x="1638" y="674"/>
                      </a:lnTo>
                      <a:lnTo>
                        <a:pt x="1490" y="715"/>
                      </a:lnTo>
                      <a:lnTo>
                        <a:pt x="1334" y="740"/>
                      </a:lnTo>
                      <a:lnTo>
                        <a:pt x="1169" y="756"/>
                      </a:lnTo>
                      <a:lnTo>
                        <a:pt x="996" y="765"/>
                      </a:lnTo>
                      <a:lnTo>
                        <a:pt x="823" y="756"/>
                      </a:lnTo>
                      <a:lnTo>
                        <a:pt x="659" y="740"/>
                      </a:lnTo>
                      <a:lnTo>
                        <a:pt x="502" y="715"/>
                      </a:lnTo>
                      <a:lnTo>
                        <a:pt x="354" y="674"/>
                      </a:lnTo>
                      <a:lnTo>
                        <a:pt x="239" y="633"/>
                      </a:lnTo>
                      <a:lnTo>
                        <a:pt x="132" y="576"/>
                      </a:lnTo>
                      <a:lnTo>
                        <a:pt x="66" y="518"/>
                      </a:lnTo>
                      <a:lnTo>
                        <a:pt x="17" y="452"/>
                      </a:lnTo>
                      <a:lnTo>
                        <a:pt x="0" y="387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" name="Freeform 21"/>
                <p:cNvSpPr>
                  <a:spLocks/>
                </p:cNvSpPr>
                <p:nvPr/>
              </p:nvSpPr>
              <p:spPr bwMode="auto">
                <a:xfrm>
                  <a:off x="3047" y="2822"/>
                  <a:ext cx="1853" cy="642"/>
                </a:xfrm>
                <a:custGeom>
                  <a:avLst/>
                  <a:gdLst/>
                  <a:ahLst/>
                  <a:cxnLst>
                    <a:cxn ang="0">
                      <a:pos x="0" y="321"/>
                    </a:cxn>
                    <a:cxn ang="0">
                      <a:pos x="16" y="263"/>
                    </a:cxn>
                    <a:cxn ang="0">
                      <a:pos x="58" y="206"/>
                    </a:cxn>
                    <a:cxn ang="0">
                      <a:pos x="140" y="148"/>
                    </a:cxn>
                    <a:cxn ang="0">
                      <a:pos x="239" y="107"/>
                    </a:cxn>
                    <a:cxn ang="0">
                      <a:pos x="362" y="66"/>
                    </a:cxn>
                    <a:cxn ang="0">
                      <a:pos x="510" y="33"/>
                    </a:cxn>
                    <a:cxn ang="0">
                      <a:pos x="667" y="8"/>
                    </a:cxn>
                    <a:cxn ang="0">
                      <a:pos x="840" y="0"/>
                    </a:cxn>
                    <a:cxn ang="0">
                      <a:pos x="1012" y="0"/>
                    </a:cxn>
                    <a:cxn ang="0">
                      <a:pos x="1177" y="8"/>
                    </a:cxn>
                    <a:cxn ang="0">
                      <a:pos x="1333" y="33"/>
                    </a:cxn>
                    <a:cxn ang="0">
                      <a:pos x="1482" y="66"/>
                    </a:cxn>
                    <a:cxn ang="0">
                      <a:pos x="1605" y="107"/>
                    </a:cxn>
                    <a:cxn ang="0">
                      <a:pos x="1712" y="148"/>
                    </a:cxn>
                    <a:cxn ang="0">
                      <a:pos x="1786" y="206"/>
                    </a:cxn>
                    <a:cxn ang="0">
                      <a:pos x="1835" y="263"/>
                    </a:cxn>
                    <a:cxn ang="0">
                      <a:pos x="1852" y="321"/>
                    </a:cxn>
                    <a:cxn ang="0">
                      <a:pos x="1835" y="378"/>
                    </a:cxn>
                    <a:cxn ang="0">
                      <a:pos x="1786" y="436"/>
                    </a:cxn>
                    <a:cxn ang="0">
                      <a:pos x="1712" y="493"/>
                    </a:cxn>
                    <a:cxn ang="0">
                      <a:pos x="1605" y="542"/>
                    </a:cxn>
                    <a:cxn ang="0">
                      <a:pos x="1482" y="584"/>
                    </a:cxn>
                    <a:cxn ang="0">
                      <a:pos x="1333" y="608"/>
                    </a:cxn>
                    <a:cxn ang="0">
                      <a:pos x="1177" y="633"/>
                    </a:cxn>
                    <a:cxn ang="0">
                      <a:pos x="1012" y="641"/>
                    </a:cxn>
                    <a:cxn ang="0">
                      <a:pos x="840" y="641"/>
                    </a:cxn>
                    <a:cxn ang="0">
                      <a:pos x="667" y="633"/>
                    </a:cxn>
                    <a:cxn ang="0">
                      <a:pos x="510" y="608"/>
                    </a:cxn>
                    <a:cxn ang="0">
                      <a:pos x="362" y="584"/>
                    </a:cxn>
                    <a:cxn ang="0">
                      <a:pos x="239" y="542"/>
                    </a:cxn>
                    <a:cxn ang="0">
                      <a:pos x="140" y="493"/>
                    </a:cxn>
                    <a:cxn ang="0">
                      <a:pos x="58" y="436"/>
                    </a:cxn>
                    <a:cxn ang="0">
                      <a:pos x="16" y="378"/>
                    </a:cxn>
                    <a:cxn ang="0">
                      <a:pos x="0" y="321"/>
                    </a:cxn>
                  </a:cxnLst>
                  <a:rect l="0" t="0" r="r" b="b"/>
                  <a:pathLst>
                    <a:path w="1853" h="642">
                      <a:moveTo>
                        <a:pt x="0" y="321"/>
                      </a:moveTo>
                      <a:lnTo>
                        <a:pt x="16" y="263"/>
                      </a:lnTo>
                      <a:lnTo>
                        <a:pt x="58" y="206"/>
                      </a:lnTo>
                      <a:lnTo>
                        <a:pt x="140" y="148"/>
                      </a:lnTo>
                      <a:lnTo>
                        <a:pt x="239" y="107"/>
                      </a:lnTo>
                      <a:lnTo>
                        <a:pt x="362" y="66"/>
                      </a:lnTo>
                      <a:lnTo>
                        <a:pt x="510" y="33"/>
                      </a:lnTo>
                      <a:lnTo>
                        <a:pt x="667" y="8"/>
                      </a:lnTo>
                      <a:lnTo>
                        <a:pt x="840" y="0"/>
                      </a:lnTo>
                      <a:lnTo>
                        <a:pt x="1012" y="0"/>
                      </a:lnTo>
                      <a:lnTo>
                        <a:pt x="1177" y="8"/>
                      </a:lnTo>
                      <a:lnTo>
                        <a:pt x="1333" y="33"/>
                      </a:lnTo>
                      <a:lnTo>
                        <a:pt x="1482" y="66"/>
                      </a:lnTo>
                      <a:lnTo>
                        <a:pt x="1605" y="107"/>
                      </a:lnTo>
                      <a:lnTo>
                        <a:pt x="1712" y="148"/>
                      </a:lnTo>
                      <a:lnTo>
                        <a:pt x="1786" y="206"/>
                      </a:lnTo>
                      <a:lnTo>
                        <a:pt x="1835" y="263"/>
                      </a:lnTo>
                      <a:lnTo>
                        <a:pt x="1852" y="321"/>
                      </a:lnTo>
                      <a:lnTo>
                        <a:pt x="1835" y="378"/>
                      </a:lnTo>
                      <a:lnTo>
                        <a:pt x="1786" y="436"/>
                      </a:lnTo>
                      <a:lnTo>
                        <a:pt x="1712" y="493"/>
                      </a:lnTo>
                      <a:lnTo>
                        <a:pt x="1605" y="542"/>
                      </a:lnTo>
                      <a:lnTo>
                        <a:pt x="1482" y="584"/>
                      </a:lnTo>
                      <a:lnTo>
                        <a:pt x="1333" y="608"/>
                      </a:lnTo>
                      <a:lnTo>
                        <a:pt x="1177" y="633"/>
                      </a:lnTo>
                      <a:lnTo>
                        <a:pt x="1012" y="641"/>
                      </a:lnTo>
                      <a:lnTo>
                        <a:pt x="840" y="641"/>
                      </a:lnTo>
                      <a:lnTo>
                        <a:pt x="667" y="633"/>
                      </a:lnTo>
                      <a:lnTo>
                        <a:pt x="510" y="608"/>
                      </a:lnTo>
                      <a:lnTo>
                        <a:pt x="362" y="584"/>
                      </a:lnTo>
                      <a:lnTo>
                        <a:pt x="239" y="542"/>
                      </a:lnTo>
                      <a:lnTo>
                        <a:pt x="140" y="493"/>
                      </a:lnTo>
                      <a:lnTo>
                        <a:pt x="58" y="436"/>
                      </a:lnTo>
                      <a:lnTo>
                        <a:pt x="16" y="378"/>
                      </a:lnTo>
                      <a:lnTo>
                        <a:pt x="0" y="321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Freeform 22"/>
                <p:cNvSpPr>
                  <a:spLocks/>
                </p:cNvSpPr>
                <p:nvPr/>
              </p:nvSpPr>
              <p:spPr bwMode="auto">
                <a:xfrm>
                  <a:off x="3137" y="2880"/>
                  <a:ext cx="1672" cy="494"/>
                </a:xfrm>
                <a:custGeom>
                  <a:avLst/>
                  <a:gdLst/>
                  <a:ahLst/>
                  <a:cxnLst>
                    <a:cxn ang="0">
                      <a:pos x="0" y="246"/>
                    </a:cxn>
                    <a:cxn ang="0">
                      <a:pos x="17" y="197"/>
                    </a:cxn>
                    <a:cxn ang="0">
                      <a:pos x="66" y="156"/>
                    </a:cxn>
                    <a:cxn ang="0">
                      <a:pos x="140" y="115"/>
                    </a:cxn>
                    <a:cxn ang="0">
                      <a:pos x="247" y="74"/>
                    </a:cxn>
                    <a:cxn ang="0">
                      <a:pos x="371" y="41"/>
                    </a:cxn>
                    <a:cxn ang="0">
                      <a:pos x="519" y="24"/>
                    </a:cxn>
                    <a:cxn ang="0">
                      <a:pos x="675" y="8"/>
                    </a:cxn>
                    <a:cxn ang="0">
                      <a:pos x="832" y="0"/>
                    </a:cxn>
                    <a:cxn ang="0">
                      <a:pos x="996" y="8"/>
                    </a:cxn>
                    <a:cxn ang="0">
                      <a:pos x="1153" y="24"/>
                    </a:cxn>
                    <a:cxn ang="0">
                      <a:pos x="1301" y="41"/>
                    </a:cxn>
                    <a:cxn ang="0">
                      <a:pos x="1424" y="74"/>
                    </a:cxn>
                    <a:cxn ang="0">
                      <a:pos x="1523" y="115"/>
                    </a:cxn>
                    <a:cxn ang="0">
                      <a:pos x="1606" y="156"/>
                    </a:cxn>
                    <a:cxn ang="0">
                      <a:pos x="1655" y="197"/>
                    </a:cxn>
                    <a:cxn ang="0">
                      <a:pos x="1671" y="246"/>
                    </a:cxn>
                    <a:cxn ang="0">
                      <a:pos x="1655" y="295"/>
                    </a:cxn>
                    <a:cxn ang="0">
                      <a:pos x="1606" y="345"/>
                    </a:cxn>
                    <a:cxn ang="0">
                      <a:pos x="1523" y="386"/>
                    </a:cxn>
                    <a:cxn ang="0">
                      <a:pos x="1424" y="427"/>
                    </a:cxn>
                    <a:cxn ang="0">
                      <a:pos x="1301" y="452"/>
                    </a:cxn>
                    <a:cxn ang="0">
                      <a:pos x="1153" y="476"/>
                    </a:cxn>
                    <a:cxn ang="0">
                      <a:pos x="996" y="493"/>
                    </a:cxn>
                    <a:cxn ang="0">
                      <a:pos x="832" y="493"/>
                    </a:cxn>
                    <a:cxn ang="0">
                      <a:pos x="675" y="493"/>
                    </a:cxn>
                    <a:cxn ang="0">
                      <a:pos x="519" y="476"/>
                    </a:cxn>
                    <a:cxn ang="0">
                      <a:pos x="371" y="452"/>
                    </a:cxn>
                    <a:cxn ang="0">
                      <a:pos x="247" y="427"/>
                    </a:cxn>
                    <a:cxn ang="0">
                      <a:pos x="140" y="386"/>
                    </a:cxn>
                    <a:cxn ang="0">
                      <a:pos x="66" y="345"/>
                    </a:cxn>
                    <a:cxn ang="0">
                      <a:pos x="17" y="295"/>
                    </a:cxn>
                    <a:cxn ang="0">
                      <a:pos x="0" y="246"/>
                    </a:cxn>
                  </a:cxnLst>
                  <a:rect l="0" t="0" r="r" b="b"/>
                  <a:pathLst>
                    <a:path w="1672" h="494">
                      <a:moveTo>
                        <a:pt x="0" y="246"/>
                      </a:moveTo>
                      <a:lnTo>
                        <a:pt x="17" y="197"/>
                      </a:lnTo>
                      <a:lnTo>
                        <a:pt x="66" y="156"/>
                      </a:lnTo>
                      <a:lnTo>
                        <a:pt x="140" y="115"/>
                      </a:lnTo>
                      <a:lnTo>
                        <a:pt x="247" y="74"/>
                      </a:lnTo>
                      <a:lnTo>
                        <a:pt x="371" y="41"/>
                      </a:lnTo>
                      <a:lnTo>
                        <a:pt x="519" y="24"/>
                      </a:lnTo>
                      <a:lnTo>
                        <a:pt x="675" y="8"/>
                      </a:lnTo>
                      <a:lnTo>
                        <a:pt x="832" y="0"/>
                      </a:lnTo>
                      <a:lnTo>
                        <a:pt x="996" y="8"/>
                      </a:lnTo>
                      <a:lnTo>
                        <a:pt x="1153" y="24"/>
                      </a:lnTo>
                      <a:lnTo>
                        <a:pt x="1301" y="41"/>
                      </a:lnTo>
                      <a:lnTo>
                        <a:pt x="1424" y="74"/>
                      </a:lnTo>
                      <a:lnTo>
                        <a:pt x="1523" y="115"/>
                      </a:lnTo>
                      <a:lnTo>
                        <a:pt x="1606" y="156"/>
                      </a:lnTo>
                      <a:lnTo>
                        <a:pt x="1655" y="197"/>
                      </a:lnTo>
                      <a:lnTo>
                        <a:pt x="1671" y="246"/>
                      </a:lnTo>
                      <a:lnTo>
                        <a:pt x="1655" y="295"/>
                      </a:lnTo>
                      <a:lnTo>
                        <a:pt x="1606" y="345"/>
                      </a:lnTo>
                      <a:lnTo>
                        <a:pt x="1523" y="386"/>
                      </a:lnTo>
                      <a:lnTo>
                        <a:pt x="1424" y="427"/>
                      </a:lnTo>
                      <a:lnTo>
                        <a:pt x="1301" y="452"/>
                      </a:lnTo>
                      <a:lnTo>
                        <a:pt x="1153" y="476"/>
                      </a:lnTo>
                      <a:lnTo>
                        <a:pt x="996" y="493"/>
                      </a:lnTo>
                      <a:lnTo>
                        <a:pt x="832" y="493"/>
                      </a:lnTo>
                      <a:lnTo>
                        <a:pt x="675" y="493"/>
                      </a:lnTo>
                      <a:lnTo>
                        <a:pt x="519" y="476"/>
                      </a:lnTo>
                      <a:lnTo>
                        <a:pt x="371" y="452"/>
                      </a:lnTo>
                      <a:lnTo>
                        <a:pt x="247" y="427"/>
                      </a:lnTo>
                      <a:lnTo>
                        <a:pt x="140" y="386"/>
                      </a:lnTo>
                      <a:lnTo>
                        <a:pt x="66" y="345"/>
                      </a:lnTo>
                      <a:lnTo>
                        <a:pt x="17" y="295"/>
                      </a:lnTo>
                      <a:lnTo>
                        <a:pt x="0" y="246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5" name="Group 23"/>
              <p:cNvGrpSpPr>
                <a:grpSpLocks/>
              </p:cNvGrpSpPr>
              <p:nvPr/>
            </p:nvGrpSpPr>
            <p:grpSpPr bwMode="auto">
              <a:xfrm>
                <a:off x="3788" y="669"/>
                <a:ext cx="429" cy="2516"/>
                <a:chOff x="3788" y="669"/>
                <a:chExt cx="429" cy="2516"/>
              </a:xfrm>
            </p:grpSpPr>
            <p:sp>
              <p:nvSpPr>
                <p:cNvPr id="16" name="Freeform 24"/>
                <p:cNvSpPr>
                  <a:spLocks/>
                </p:cNvSpPr>
                <p:nvPr/>
              </p:nvSpPr>
              <p:spPr bwMode="auto">
                <a:xfrm>
                  <a:off x="3845" y="784"/>
                  <a:ext cx="248" cy="741"/>
                </a:xfrm>
                <a:custGeom>
                  <a:avLst/>
                  <a:gdLst/>
                  <a:ahLst/>
                  <a:cxnLst>
                    <a:cxn ang="0">
                      <a:pos x="247" y="649"/>
                    </a:cxn>
                    <a:cxn ang="0">
                      <a:pos x="247" y="0"/>
                    </a:cxn>
                    <a:cxn ang="0">
                      <a:pos x="0" y="0"/>
                    </a:cxn>
                    <a:cxn ang="0">
                      <a:pos x="0" y="649"/>
                    </a:cxn>
                    <a:cxn ang="0">
                      <a:pos x="0" y="657"/>
                    </a:cxn>
                    <a:cxn ang="0">
                      <a:pos x="17" y="699"/>
                    </a:cxn>
                    <a:cxn ang="0">
                      <a:pos x="50" y="723"/>
                    </a:cxn>
                    <a:cxn ang="0">
                      <a:pos x="99" y="740"/>
                    </a:cxn>
                    <a:cxn ang="0">
                      <a:pos x="157" y="740"/>
                    </a:cxn>
                    <a:cxn ang="0">
                      <a:pos x="206" y="723"/>
                    </a:cxn>
                    <a:cxn ang="0">
                      <a:pos x="239" y="699"/>
                    </a:cxn>
                    <a:cxn ang="0">
                      <a:pos x="247" y="657"/>
                    </a:cxn>
                    <a:cxn ang="0">
                      <a:pos x="247" y="649"/>
                    </a:cxn>
                  </a:cxnLst>
                  <a:rect l="0" t="0" r="r" b="b"/>
                  <a:pathLst>
                    <a:path w="248" h="741">
                      <a:moveTo>
                        <a:pt x="247" y="649"/>
                      </a:moveTo>
                      <a:lnTo>
                        <a:pt x="247" y="0"/>
                      </a:lnTo>
                      <a:lnTo>
                        <a:pt x="0" y="0"/>
                      </a:lnTo>
                      <a:lnTo>
                        <a:pt x="0" y="649"/>
                      </a:lnTo>
                      <a:lnTo>
                        <a:pt x="0" y="657"/>
                      </a:lnTo>
                      <a:lnTo>
                        <a:pt x="17" y="699"/>
                      </a:lnTo>
                      <a:lnTo>
                        <a:pt x="50" y="723"/>
                      </a:lnTo>
                      <a:lnTo>
                        <a:pt x="99" y="740"/>
                      </a:lnTo>
                      <a:lnTo>
                        <a:pt x="157" y="740"/>
                      </a:lnTo>
                      <a:lnTo>
                        <a:pt x="206" y="723"/>
                      </a:lnTo>
                      <a:lnTo>
                        <a:pt x="239" y="699"/>
                      </a:lnTo>
                      <a:lnTo>
                        <a:pt x="247" y="657"/>
                      </a:lnTo>
                      <a:lnTo>
                        <a:pt x="247" y="649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" name="Freeform 25"/>
                <p:cNvSpPr>
                  <a:spLocks/>
                </p:cNvSpPr>
                <p:nvPr/>
              </p:nvSpPr>
              <p:spPr bwMode="auto">
                <a:xfrm>
                  <a:off x="3845" y="669"/>
                  <a:ext cx="248" cy="157"/>
                </a:xfrm>
                <a:custGeom>
                  <a:avLst/>
                  <a:gdLst/>
                  <a:ahLst/>
                  <a:cxnLst>
                    <a:cxn ang="0">
                      <a:pos x="0" y="74"/>
                    </a:cxn>
                    <a:cxn ang="0">
                      <a:pos x="17" y="41"/>
                    </a:cxn>
                    <a:cxn ang="0">
                      <a:pos x="50" y="8"/>
                    </a:cxn>
                    <a:cxn ang="0">
                      <a:pos x="99" y="0"/>
                    </a:cxn>
                    <a:cxn ang="0">
                      <a:pos x="157" y="0"/>
                    </a:cxn>
                    <a:cxn ang="0">
                      <a:pos x="206" y="8"/>
                    </a:cxn>
                    <a:cxn ang="0">
                      <a:pos x="239" y="41"/>
                    </a:cxn>
                    <a:cxn ang="0">
                      <a:pos x="247" y="74"/>
                    </a:cxn>
                    <a:cxn ang="0">
                      <a:pos x="239" y="115"/>
                    </a:cxn>
                    <a:cxn ang="0">
                      <a:pos x="206" y="140"/>
                    </a:cxn>
                    <a:cxn ang="0">
                      <a:pos x="157" y="156"/>
                    </a:cxn>
                    <a:cxn ang="0">
                      <a:pos x="99" y="156"/>
                    </a:cxn>
                    <a:cxn ang="0">
                      <a:pos x="50" y="140"/>
                    </a:cxn>
                    <a:cxn ang="0">
                      <a:pos x="17" y="115"/>
                    </a:cxn>
                    <a:cxn ang="0">
                      <a:pos x="0" y="74"/>
                    </a:cxn>
                  </a:cxnLst>
                  <a:rect l="0" t="0" r="r" b="b"/>
                  <a:pathLst>
                    <a:path w="248" h="157">
                      <a:moveTo>
                        <a:pt x="0" y="74"/>
                      </a:moveTo>
                      <a:lnTo>
                        <a:pt x="17" y="41"/>
                      </a:lnTo>
                      <a:lnTo>
                        <a:pt x="50" y="8"/>
                      </a:lnTo>
                      <a:lnTo>
                        <a:pt x="99" y="0"/>
                      </a:lnTo>
                      <a:lnTo>
                        <a:pt x="157" y="0"/>
                      </a:lnTo>
                      <a:lnTo>
                        <a:pt x="206" y="8"/>
                      </a:lnTo>
                      <a:lnTo>
                        <a:pt x="239" y="41"/>
                      </a:lnTo>
                      <a:lnTo>
                        <a:pt x="247" y="74"/>
                      </a:lnTo>
                      <a:lnTo>
                        <a:pt x="239" y="115"/>
                      </a:lnTo>
                      <a:lnTo>
                        <a:pt x="206" y="140"/>
                      </a:lnTo>
                      <a:lnTo>
                        <a:pt x="157" y="156"/>
                      </a:lnTo>
                      <a:lnTo>
                        <a:pt x="99" y="156"/>
                      </a:lnTo>
                      <a:lnTo>
                        <a:pt x="50" y="140"/>
                      </a:lnTo>
                      <a:lnTo>
                        <a:pt x="17" y="115"/>
                      </a:lnTo>
                      <a:lnTo>
                        <a:pt x="0" y="74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" name="Freeform 26"/>
                <p:cNvSpPr>
                  <a:spLocks/>
                </p:cNvSpPr>
                <p:nvPr/>
              </p:nvSpPr>
              <p:spPr bwMode="auto">
                <a:xfrm>
                  <a:off x="3845" y="2263"/>
                  <a:ext cx="248" cy="922"/>
                </a:xfrm>
                <a:custGeom>
                  <a:avLst/>
                  <a:gdLst/>
                  <a:ahLst/>
                  <a:cxnLst>
                    <a:cxn ang="0">
                      <a:pos x="247" y="814"/>
                    </a:cxn>
                    <a:cxn ang="0">
                      <a:pos x="247" y="0"/>
                    </a:cxn>
                    <a:cxn ang="0">
                      <a:pos x="0" y="0"/>
                    </a:cxn>
                    <a:cxn ang="0">
                      <a:pos x="0" y="814"/>
                    </a:cxn>
                    <a:cxn ang="0">
                      <a:pos x="0" y="822"/>
                    </a:cxn>
                    <a:cxn ang="0">
                      <a:pos x="17" y="871"/>
                    </a:cxn>
                    <a:cxn ang="0">
                      <a:pos x="50" y="904"/>
                    </a:cxn>
                    <a:cxn ang="0">
                      <a:pos x="99" y="921"/>
                    </a:cxn>
                    <a:cxn ang="0">
                      <a:pos x="157" y="921"/>
                    </a:cxn>
                    <a:cxn ang="0">
                      <a:pos x="206" y="904"/>
                    </a:cxn>
                    <a:cxn ang="0">
                      <a:pos x="239" y="871"/>
                    </a:cxn>
                    <a:cxn ang="0">
                      <a:pos x="247" y="822"/>
                    </a:cxn>
                    <a:cxn ang="0">
                      <a:pos x="247" y="814"/>
                    </a:cxn>
                  </a:cxnLst>
                  <a:rect l="0" t="0" r="r" b="b"/>
                  <a:pathLst>
                    <a:path w="248" h="922">
                      <a:moveTo>
                        <a:pt x="247" y="814"/>
                      </a:moveTo>
                      <a:lnTo>
                        <a:pt x="247" y="0"/>
                      </a:lnTo>
                      <a:lnTo>
                        <a:pt x="0" y="0"/>
                      </a:lnTo>
                      <a:lnTo>
                        <a:pt x="0" y="814"/>
                      </a:lnTo>
                      <a:lnTo>
                        <a:pt x="0" y="822"/>
                      </a:lnTo>
                      <a:lnTo>
                        <a:pt x="17" y="871"/>
                      </a:lnTo>
                      <a:lnTo>
                        <a:pt x="50" y="904"/>
                      </a:lnTo>
                      <a:lnTo>
                        <a:pt x="99" y="921"/>
                      </a:lnTo>
                      <a:lnTo>
                        <a:pt x="157" y="921"/>
                      </a:lnTo>
                      <a:lnTo>
                        <a:pt x="206" y="904"/>
                      </a:lnTo>
                      <a:lnTo>
                        <a:pt x="239" y="871"/>
                      </a:lnTo>
                      <a:lnTo>
                        <a:pt x="247" y="822"/>
                      </a:lnTo>
                      <a:lnTo>
                        <a:pt x="247" y="814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" name="Freeform 27"/>
                <p:cNvSpPr>
                  <a:spLocks/>
                </p:cNvSpPr>
                <p:nvPr/>
              </p:nvSpPr>
              <p:spPr bwMode="auto">
                <a:xfrm>
                  <a:off x="3788" y="850"/>
                  <a:ext cx="429" cy="247"/>
                </a:xfrm>
                <a:custGeom>
                  <a:avLst/>
                  <a:gdLst/>
                  <a:ahLst/>
                  <a:cxnLst>
                    <a:cxn ang="0">
                      <a:pos x="57" y="0"/>
                    </a:cxn>
                    <a:cxn ang="0">
                      <a:pos x="16" y="49"/>
                    </a:cxn>
                    <a:cxn ang="0">
                      <a:pos x="0" y="98"/>
                    </a:cxn>
                    <a:cxn ang="0">
                      <a:pos x="16" y="156"/>
                    </a:cxn>
                    <a:cxn ang="0">
                      <a:pos x="66" y="205"/>
                    </a:cxn>
                    <a:cxn ang="0">
                      <a:pos x="131" y="230"/>
                    </a:cxn>
                    <a:cxn ang="0">
                      <a:pos x="214" y="246"/>
                    </a:cxn>
                    <a:cxn ang="0">
                      <a:pos x="296" y="230"/>
                    </a:cxn>
                    <a:cxn ang="0">
                      <a:pos x="362" y="205"/>
                    </a:cxn>
                    <a:cxn ang="0">
                      <a:pos x="411" y="156"/>
                    </a:cxn>
                    <a:cxn ang="0">
                      <a:pos x="428" y="98"/>
                    </a:cxn>
                    <a:cxn ang="0">
                      <a:pos x="411" y="49"/>
                    </a:cxn>
                  </a:cxnLst>
                  <a:rect l="0" t="0" r="r" b="b"/>
                  <a:pathLst>
                    <a:path w="429" h="247">
                      <a:moveTo>
                        <a:pt x="57" y="0"/>
                      </a:moveTo>
                      <a:lnTo>
                        <a:pt x="16" y="49"/>
                      </a:lnTo>
                      <a:lnTo>
                        <a:pt x="0" y="98"/>
                      </a:lnTo>
                      <a:lnTo>
                        <a:pt x="16" y="156"/>
                      </a:lnTo>
                      <a:lnTo>
                        <a:pt x="66" y="205"/>
                      </a:lnTo>
                      <a:lnTo>
                        <a:pt x="131" y="230"/>
                      </a:lnTo>
                      <a:lnTo>
                        <a:pt x="214" y="246"/>
                      </a:lnTo>
                      <a:lnTo>
                        <a:pt x="296" y="230"/>
                      </a:lnTo>
                      <a:lnTo>
                        <a:pt x="362" y="205"/>
                      </a:lnTo>
                      <a:lnTo>
                        <a:pt x="411" y="156"/>
                      </a:lnTo>
                      <a:lnTo>
                        <a:pt x="428" y="98"/>
                      </a:lnTo>
                      <a:lnTo>
                        <a:pt x="411" y="49"/>
                      </a:lnTo>
                    </a:path>
                  </a:pathLst>
                </a:custGeom>
                <a:noFill/>
                <a:ln w="12700" cap="rnd" cmpd="sng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32" name="Freeform 28"/>
            <p:cNvSpPr>
              <a:spLocks/>
            </p:cNvSpPr>
            <p:nvPr/>
          </p:nvSpPr>
          <p:spPr bwMode="auto">
            <a:xfrm>
              <a:off x="8574088" y="2344738"/>
              <a:ext cx="171450" cy="171450"/>
            </a:xfrm>
            <a:custGeom>
              <a:avLst/>
              <a:gdLst/>
              <a:ahLst/>
              <a:cxnLst>
                <a:cxn ang="0">
                  <a:pos x="25" y="107"/>
                </a:cxn>
                <a:cxn ang="0">
                  <a:pos x="0" y="0"/>
                </a:cxn>
                <a:cxn ang="0">
                  <a:pos x="107" y="41"/>
                </a:cxn>
                <a:cxn ang="0">
                  <a:pos x="25" y="107"/>
                </a:cxn>
              </a:cxnLst>
              <a:rect l="0" t="0" r="r" b="b"/>
              <a:pathLst>
                <a:path w="108" h="108">
                  <a:moveTo>
                    <a:pt x="25" y="107"/>
                  </a:moveTo>
                  <a:lnTo>
                    <a:pt x="0" y="0"/>
                  </a:lnTo>
                  <a:lnTo>
                    <a:pt x="107" y="41"/>
                  </a:lnTo>
                  <a:lnTo>
                    <a:pt x="25" y="107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3" name="Line 29"/>
            <p:cNvSpPr>
              <a:spLocks noChangeShapeType="1"/>
            </p:cNvSpPr>
            <p:nvPr/>
          </p:nvSpPr>
          <p:spPr bwMode="auto">
            <a:xfrm>
              <a:off x="6118226" y="3322638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4" name="Line 30"/>
            <p:cNvSpPr>
              <a:spLocks noChangeShapeType="1"/>
            </p:cNvSpPr>
            <p:nvPr/>
          </p:nvSpPr>
          <p:spPr bwMode="auto">
            <a:xfrm>
              <a:off x="6118226" y="3935413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5" name="Line 31"/>
            <p:cNvSpPr>
              <a:spLocks noChangeShapeType="1"/>
            </p:cNvSpPr>
            <p:nvPr/>
          </p:nvSpPr>
          <p:spPr bwMode="auto">
            <a:xfrm>
              <a:off x="6118226" y="6022975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6" name="Line 32"/>
            <p:cNvSpPr>
              <a:spLocks noChangeShapeType="1"/>
            </p:cNvSpPr>
            <p:nvPr/>
          </p:nvSpPr>
          <p:spPr bwMode="auto">
            <a:xfrm>
              <a:off x="6118225" y="4497389"/>
              <a:ext cx="0" cy="1565275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7" name="Line 33"/>
            <p:cNvSpPr>
              <a:spLocks noChangeShapeType="1"/>
            </p:cNvSpPr>
            <p:nvPr/>
          </p:nvSpPr>
          <p:spPr bwMode="auto">
            <a:xfrm flipV="1">
              <a:off x="6118225" y="3322638"/>
              <a:ext cx="0" cy="117475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8" name="Freeform 34" descr="Light vertical"/>
            <p:cNvSpPr>
              <a:spLocks/>
            </p:cNvSpPr>
            <p:nvPr/>
          </p:nvSpPr>
          <p:spPr bwMode="auto">
            <a:xfrm>
              <a:off x="6902451" y="5984876"/>
              <a:ext cx="157163" cy="79375"/>
            </a:xfrm>
            <a:custGeom>
              <a:avLst/>
              <a:gdLst/>
              <a:ahLst/>
              <a:cxnLst>
                <a:cxn ang="0">
                  <a:pos x="0" y="49"/>
                </a:cxn>
                <a:cxn ang="0">
                  <a:pos x="98" y="49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9"/>
                </a:cxn>
              </a:cxnLst>
              <a:rect l="0" t="0" r="r" b="b"/>
              <a:pathLst>
                <a:path w="99" h="50">
                  <a:moveTo>
                    <a:pt x="0" y="49"/>
                  </a:moveTo>
                  <a:lnTo>
                    <a:pt x="98" y="49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9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9" name="Freeform 35" descr="Light vertical"/>
            <p:cNvSpPr>
              <a:spLocks/>
            </p:cNvSpPr>
            <p:nvPr/>
          </p:nvSpPr>
          <p:spPr bwMode="auto">
            <a:xfrm>
              <a:off x="6902451" y="3282951"/>
              <a:ext cx="157163" cy="68263"/>
            </a:xfrm>
            <a:custGeom>
              <a:avLst/>
              <a:gdLst/>
              <a:ahLst/>
              <a:cxnLst>
                <a:cxn ang="0">
                  <a:pos x="0" y="42"/>
                </a:cxn>
                <a:cxn ang="0">
                  <a:pos x="98" y="42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2"/>
                </a:cxn>
              </a:cxnLst>
              <a:rect l="0" t="0" r="r" b="b"/>
              <a:pathLst>
                <a:path w="99" h="43">
                  <a:moveTo>
                    <a:pt x="0" y="42"/>
                  </a:moveTo>
                  <a:lnTo>
                    <a:pt x="98" y="42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2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0" name="Freeform 36" descr="Light vertical"/>
            <p:cNvSpPr>
              <a:spLocks/>
            </p:cNvSpPr>
            <p:nvPr/>
          </p:nvSpPr>
          <p:spPr bwMode="auto">
            <a:xfrm>
              <a:off x="6902451" y="3910014"/>
              <a:ext cx="157163" cy="66675"/>
            </a:xfrm>
            <a:custGeom>
              <a:avLst/>
              <a:gdLst/>
              <a:ahLst/>
              <a:cxnLst>
                <a:cxn ang="0">
                  <a:pos x="0" y="41"/>
                </a:cxn>
                <a:cxn ang="0">
                  <a:pos x="98" y="41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1"/>
                </a:cxn>
              </a:cxnLst>
              <a:rect l="0" t="0" r="r" b="b"/>
              <a:pathLst>
                <a:path w="99" h="42">
                  <a:moveTo>
                    <a:pt x="0" y="41"/>
                  </a:moveTo>
                  <a:lnTo>
                    <a:pt x="98" y="41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1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1" name="Rectangle 37"/>
            <p:cNvSpPr>
              <a:spLocks noChangeArrowheads="1"/>
            </p:cNvSpPr>
            <p:nvPr/>
          </p:nvSpPr>
          <p:spPr bwMode="auto">
            <a:xfrm>
              <a:off x="9764714" y="4776788"/>
              <a:ext cx="1415365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Platters</a:t>
              </a:r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>
              <a:off x="9645651" y="4300539"/>
              <a:ext cx="392113" cy="48418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V="1">
              <a:off x="9645651" y="5084764"/>
              <a:ext cx="392113" cy="58578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4" name="Rectangle 40"/>
            <p:cNvSpPr>
              <a:spLocks noChangeArrowheads="1"/>
            </p:cNvSpPr>
            <p:nvPr/>
          </p:nvSpPr>
          <p:spPr bwMode="auto">
            <a:xfrm>
              <a:off x="9104314" y="2049463"/>
              <a:ext cx="1392897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Spindle</a:t>
              </a:r>
            </a:p>
          </p:txBody>
        </p:sp>
        <p:sp>
          <p:nvSpPr>
            <p:cNvPr id="45" name="Freeform 41"/>
            <p:cNvSpPr>
              <a:spLocks/>
            </p:cNvSpPr>
            <p:nvPr/>
          </p:nvSpPr>
          <p:spPr bwMode="auto">
            <a:xfrm>
              <a:off x="8470901" y="2184401"/>
              <a:ext cx="695325" cy="117475"/>
            </a:xfrm>
            <a:custGeom>
              <a:avLst/>
              <a:gdLst/>
              <a:ahLst/>
              <a:cxnLst>
                <a:cxn ang="0">
                  <a:pos x="437" y="8"/>
                </a:cxn>
                <a:cxn ang="0">
                  <a:pos x="288" y="0"/>
                </a:cxn>
                <a:cxn ang="0">
                  <a:pos x="140" y="24"/>
                </a:cxn>
                <a:cxn ang="0">
                  <a:pos x="0" y="73"/>
                </a:cxn>
              </a:cxnLst>
              <a:rect l="0" t="0" r="r" b="b"/>
              <a:pathLst>
                <a:path w="438" h="74">
                  <a:moveTo>
                    <a:pt x="437" y="8"/>
                  </a:moveTo>
                  <a:lnTo>
                    <a:pt x="288" y="0"/>
                  </a:lnTo>
                  <a:lnTo>
                    <a:pt x="140" y="24"/>
                  </a:lnTo>
                  <a:lnTo>
                    <a:pt x="0" y="7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6" name="Rectangle 42"/>
            <p:cNvSpPr>
              <a:spLocks noChangeArrowheads="1"/>
            </p:cNvSpPr>
            <p:nvPr/>
          </p:nvSpPr>
          <p:spPr bwMode="auto">
            <a:xfrm>
              <a:off x="6092827" y="2365375"/>
              <a:ext cx="1736308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Disk head</a:t>
              </a:r>
            </a:p>
          </p:txBody>
        </p:sp>
        <p:grpSp>
          <p:nvGrpSpPr>
            <p:cNvPr id="47" name="Group 43"/>
            <p:cNvGrpSpPr>
              <a:grpSpLocks/>
            </p:cNvGrpSpPr>
            <p:nvPr/>
          </p:nvGrpSpPr>
          <p:grpSpPr bwMode="auto">
            <a:xfrm>
              <a:off x="6415089" y="4708524"/>
              <a:ext cx="2459038" cy="754063"/>
              <a:chOff x="2798" y="2339"/>
              <a:chExt cx="1549" cy="475"/>
            </a:xfrm>
          </p:grpSpPr>
          <p:sp>
            <p:nvSpPr>
              <p:cNvPr id="48" name="Freeform 44"/>
              <p:cNvSpPr>
                <a:spLocks/>
              </p:cNvSpPr>
              <p:nvPr/>
            </p:nvSpPr>
            <p:spPr bwMode="auto">
              <a:xfrm>
                <a:off x="2831" y="2339"/>
                <a:ext cx="865" cy="124"/>
              </a:xfrm>
              <a:custGeom>
                <a:avLst/>
                <a:gdLst/>
                <a:ahLst/>
                <a:cxnLst>
                  <a:cxn ang="0">
                    <a:pos x="0" y="65"/>
                  </a:cxn>
                  <a:cxn ang="0">
                    <a:pos x="41" y="0"/>
                  </a:cxn>
                  <a:cxn ang="0">
                    <a:pos x="41" y="41"/>
                  </a:cxn>
                  <a:cxn ang="0">
                    <a:pos x="831" y="41"/>
                  </a:cxn>
                  <a:cxn ang="0">
                    <a:pos x="831" y="0"/>
                  </a:cxn>
                  <a:cxn ang="0">
                    <a:pos x="864" y="65"/>
                  </a:cxn>
                  <a:cxn ang="0">
                    <a:pos x="831" y="123"/>
                  </a:cxn>
                  <a:cxn ang="0">
                    <a:pos x="831" y="82"/>
                  </a:cxn>
                  <a:cxn ang="0">
                    <a:pos x="41" y="82"/>
                  </a:cxn>
                  <a:cxn ang="0">
                    <a:pos x="41" y="123"/>
                  </a:cxn>
                  <a:cxn ang="0">
                    <a:pos x="0" y="65"/>
                  </a:cxn>
                </a:cxnLst>
                <a:rect l="0" t="0" r="r" b="b"/>
                <a:pathLst>
                  <a:path w="865" h="124">
                    <a:moveTo>
                      <a:pt x="0" y="65"/>
                    </a:moveTo>
                    <a:lnTo>
                      <a:pt x="41" y="0"/>
                    </a:lnTo>
                    <a:lnTo>
                      <a:pt x="41" y="41"/>
                    </a:lnTo>
                    <a:lnTo>
                      <a:pt x="831" y="41"/>
                    </a:lnTo>
                    <a:lnTo>
                      <a:pt x="831" y="0"/>
                    </a:lnTo>
                    <a:lnTo>
                      <a:pt x="864" y="65"/>
                    </a:lnTo>
                    <a:lnTo>
                      <a:pt x="831" y="123"/>
                    </a:lnTo>
                    <a:lnTo>
                      <a:pt x="831" y="82"/>
                    </a:lnTo>
                    <a:lnTo>
                      <a:pt x="41" y="82"/>
                    </a:lnTo>
                    <a:lnTo>
                      <a:pt x="41" y="123"/>
                    </a:lnTo>
                    <a:lnTo>
                      <a:pt x="0" y="65"/>
                    </a:lnTo>
                  </a:path>
                </a:pathLst>
              </a:custGeom>
              <a:solidFill>
                <a:srgbClr val="FFFFFF"/>
              </a:solidFill>
              <a:ln w="127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Rectangle 45"/>
              <p:cNvSpPr>
                <a:spLocks noChangeArrowheads="1"/>
              </p:cNvSpPr>
              <p:nvPr/>
            </p:nvSpPr>
            <p:spPr bwMode="auto">
              <a:xfrm>
                <a:off x="2798" y="2464"/>
                <a:ext cx="1549" cy="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92075" tIns="46038" rIns="92075" bIns="46038">
                <a:spAutoFit/>
              </a:bodyPr>
              <a:lstStyle/>
              <a:p>
                <a:pPr defTabSz="457200" eaLnBrk="0" hangingPunct="0"/>
                <a:r>
                  <a:rPr lang="en-US" sz="1200">
                    <a:solidFill>
                      <a:srgbClr val="000000"/>
                    </a:solidFill>
                    <a:latin typeface="Arial" charset="0"/>
                  </a:rPr>
                  <a:t>Arm movement</a:t>
                </a:r>
              </a:p>
            </p:txBody>
          </p:sp>
        </p:grpSp>
        <p:grpSp>
          <p:nvGrpSpPr>
            <p:cNvPr id="50" name="Group 46"/>
            <p:cNvGrpSpPr>
              <a:grpSpLocks/>
            </p:cNvGrpSpPr>
            <p:nvPr/>
          </p:nvGrpSpPr>
          <p:grpSpPr bwMode="auto">
            <a:xfrm>
              <a:off x="5257801" y="5670549"/>
              <a:ext cx="2320925" cy="1033463"/>
              <a:chOff x="2069" y="2945"/>
              <a:chExt cx="1462" cy="651"/>
            </a:xfrm>
          </p:grpSpPr>
          <p:sp>
            <p:nvSpPr>
              <p:cNvPr id="51" name="Rectangle 47"/>
              <p:cNvSpPr>
                <a:spLocks noChangeArrowheads="1"/>
              </p:cNvSpPr>
              <p:nvPr/>
            </p:nvSpPr>
            <p:spPr bwMode="auto">
              <a:xfrm>
                <a:off x="2069" y="3246"/>
                <a:ext cx="1462" cy="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92075" tIns="46038" rIns="92075" bIns="46038">
                <a:spAutoFit/>
              </a:bodyPr>
              <a:lstStyle/>
              <a:p>
                <a:pPr defTabSz="457200" eaLnBrk="0" hangingPunct="0"/>
                <a:r>
                  <a:rPr lang="en-US" sz="1200">
                    <a:solidFill>
                      <a:srgbClr val="000000"/>
                    </a:solidFill>
                    <a:latin typeface="Arial" charset="0"/>
                  </a:rPr>
                  <a:t>Arm assembly</a:t>
                </a:r>
              </a:p>
            </p:txBody>
          </p:sp>
          <p:sp>
            <p:nvSpPr>
              <p:cNvPr id="52" name="Freeform 48"/>
              <p:cNvSpPr>
                <a:spLocks/>
              </p:cNvSpPr>
              <p:nvPr/>
            </p:nvSpPr>
            <p:spPr bwMode="auto">
              <a:xfrm>
                <a:off x="2357" y="2945"/>
                <a:ext cx="256" cy="305"/>
              </a:xfrm>
              <a:custGeom>
                <a:avLst/>
                <a:gdLst/>
                <a:ahLst/>
                <a:cxnLst>
                  <a:cxn ang="0">
                    <a:pos x="8" y="304"/>
                  </a:cxn>
                  <a:cxn ang="0">
                    <a:pos x="0" y="230"/>
                  </a:cxn>
                  <a:cxn ang="0">
                    <a:pos x="16" y="156"/>
                  </a:cxn>
                  <a:cxn ang="0">
                    <a:pos x="57" y="91"/>
                  </a:cxn>
                  <a:cxn ang="0">
                    <a:pos x="115" y="41"/>
                  </a:cxn>
                  <a:cxn ang="0">
                    <a:pos x="181" y="9"/>
                  </a:cxn>
                  <a:cxn ang="0">
                    <a:pos x="255" y="0"/>
                  </a:cxn>
                </a:cxnLst>
                <a:rect l="0" t="0" r="r" b="b"/>
                <a:pathLst>
                  <a:path w="256" h="305">
                    <a:moveTo>
                      <a:pt x="8" y="304"/>
                    </a:moveTo>
                    <a:lnTo>
                      <a:pt x="0" y="230"/>
                    </a:lnTo>
                    <a:lnTo>
                      <a:pt x="16" y="156"/>
                    </a:lnTo>
                    <a:lnTo>
                      <a:pt x="57" y="91"/>
                    </a:lnTo>
                    <a:lnTo>
                      <a:pt x="115" y="41"/>
                    </a:lnTo>
                    <a:lnTo>
                      <a:pt x="181" y="9"/>
                    </a:lnTo>
                    <a:lnTo>
                      <a:pt x="255" y="0"/>
                    </a:lnTo>
                  </a:path>
                </a:pathLst>
              </a:custGeom>
              <a:noFill/>
              <a:ln w="127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53" name="Freeform 49"/>
            <p:cNvSpPr>
              <a:spLocks/>
            </p:cNvSpPr>
            <p:nvPr/>
          </p:nvSpPr>
          <p:spPr bwMode="auto">
            <a:xfrm>
              <a:off x="6707189" y="2592389"/>
              <a:ext cx="288925" cy="73183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2" y="66"/>
                </a:cxn>
                <a:cxn ang="0">
                  <a:pos x="140" y="156"/>
                </a:cxn>
                <a:cxn ang="0">
                  <a:pos x="173" y="255"/>
                </a:cxn>
                <a:cxn ang="0">
                  <a:pos x="181" y="353"/>
                </a:cxn>
                <a:cxn ang="0">
                  <a:pos x="165" y="460"/>
                </a:cxn>
              </a:cxnLst>
              <a:rect l="0" t="0" r="r" b="b"/>
              <a:pathLst>
                <a:path w="182" h="461">
                  <a:moveTo>
                    <a:pt x="0" y="0"/>
                  </a:moveTo>
                  <a:lnTo>
                    <a:pt x="82" y="66"/>
                  </a:lnTo>
                  <a:lnTo>
                    <a:pt x="140" y="156"/>
                  </a:lnTo>
                  <a:lnTo>
                    <a:pt x="173" y="255"/>
                  </a:lnTo>
                  <a:lnTo>
                    <a:pt x="181" y="353"/>
                  </a:lnTo>
                  <a:lnTo>
                    <a:pt x="165" y="46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grpSp>
          <p:nvGrpSpPr>
            <p:cNvPr id="54" name="Group 50"/>
            <p:cNvGrpSpPr>
              <a:grpSpLocks/>
            </p:cNvGrpSpPr>
            <p:nvPr/>
          </p:nvGrpSpPr>
          <p:grpSpPr bwMode="auto">
            <a:xfrm>
              <a:off x="9199563" y="2255838"/>
              <a:ext cx="1819275" cy="792162"/>
              <a:chOff x="4552" y="794"/>
              <a:chExt cx="1146" cy="499"/>
            </a:xfrm>
          </p:grpSpPr>
          <p:sp>
            <p:nvSpPr>
              <p:cNvPr id="55" name="Freeform 51"/>
              <p:cNvSpPr>
                <a:spLocks/>
              </p:cNvSpPr>
              <p:nvPr/>
            </p:nvSpPr>
            <p:spPr bwMode="auto">
              <a:xfrm>
                <a:off x="4609" y="988"/>
                <a:ext cx="372" cy="305"/>
              </a:xfrm>
              <a:custGeom>
                <a:avLst/>
                <a:gdLst/>
                <a:ahLst/>
                <a:cxnLst>
                  <a:cxn ang="0">
                    <a:pos x="371" y="0"/>
                  </a:cxn>
                  <a:cxn ang="0">
                    <a:pos x="255" y="33"/>
                  </a:cxn>
                  <a:cxn ang="0">
                    <a:pos x="148" y="107"/>
                  </a:cxn>
                  <a:cxn ang="0">
                    <a:pos x="58" y="197"/>
                  </a:cxn>
                  <a:cxn ang="0">
                    <a:pos x="0" y="304"/>
                  </a:cxn>
                </a:cxnLst>
                <a:rect l="0" t="0" r="r" b="b"/>
                <a:pathLst>
                  <a:path w="372" h="305">
                    <a:moveTo>
                      <a:pt x="371" y="0"/>
                    </a:moveTo>
                    <a:lnTo>
                      <a:pt x="255" y="33"/>
                    </a:lnTo>
                    <a:lnTo>
                      <a:pt x="148" y="107"/>
                    </a:lnTo>
                    <a:lnTo>
                      <a:pt x="58" y="197"/>
                    </a:lnTo>
                    <a:lnTo>
                      <a:pt x="0" y="304"/>
                    </a:lnTo>
                  </a:path>
                </a:pathLst>
              </a:custGeom>
              <a:noFill/>
              <a:ln w="127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6" name="Group 52"/>
              <p:cNvGrpSpPr>
                <a:grpSpLocks/>
              </p:cNvGrpSpPr>
              <p:nvPr/>
            </p:nvGrpSpPr>
            <p:grpSpPr bwMode="auto">
              <a:xfrm>
                <a:off x="4552" y="794"/>
                <a:ext cx="1146" cy="442"/>
                <a:chOff x="4552" y="794"/>
                <a:chExt cx="1146" cy="442"/>
              </a:xfrm>
            </p:grpSpPr>
            <p:sp>
              <p:nvSpPr>
                <p:cNvPr id="57" name="Rectangle 53"/>
                <p:cNvSpPr>
                  <a:spLocks noChangeArrowheads="1"/>
                </p:cNvSpPr>
                <p:nvPr/>
              </p:nvSpPr>
              <p:spPr bwMode="auto">
                <a:xfrm>
                  <a:off x="4888" y="794"/>
                  <a:ext cx="810" cy="35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92075" tIns="46038" rIns="92075" bIns="46038">
                  <a:spAutoFit/>
                </a:bodyPr>
                <a:lstStyle/>
                <a:p>
                  <a:pPr defTabSz="457200" eaLnBrk="0" hangingPunct="0"/>
                  <a:r>
                    <a:rPr lang="en-US" sz="1200">
                      <a:solidFill>
                        <a:srgbClr val="000000"/>
                      </a:solidFill>
                      <a:latin typeface="Arial" charset="0"/>
                    </a:rPr>
                    <a:t>Tracks</a:t>
                  </a:r>
                </a:p>
              </p:txBody>
            </p:sp>
            <p:sp>
              <p:nvSpPr>
                <p:cNvPr id="58" name="Freeform 54"/>
                <p:cNvSpPr>
                  <a:spLocks/>
                </p:cNvSpPr>
                <p:nvPr/>
              </p:nvSpPr>
              <p:spPr bwMode="auto">
                <a:xfrm>
                  <a:off x="4552" y="988"/>
                  <a:ext cx="305" cy="248"/>
                </a:xfrm>
                <a:custGeom>
                  <a:avLst/>
                  <a:gdLst/>
                  <a:ahLst/>
                  <a:cxnLst>
                    <a:cxn ang="0">
                      <a:pos x="304" y="0"/>
                    </a:cxn>
                    <a:cxn ang="0">
                      <a:pos x="222" y="0"/>
                    </a:cxn>
                    <a:cxn ang="0">
                      <a:pos x="139" y="33"/>
                    </a:cxn>
                    <a:cxn ang="0">
                      <a:pos x="74" y="90"/>
                    </a:cxn>
                    <a:cxn ang="0">
                      <a:pos x="24" y="164"/>
                    </a:cxn>
                    <a:cxn ang="0">
                      <a:pos x="0" y="247"/>
                    </a:cxn>
                  </a:cxnLst>
                  <a:rect l="0" t="0" r="r" b="b"/>
                  <a:pathLst>
                    <a:path w="305" h="248">
                      <a:moveTo>
                        <a:pt x="304" y="0"/>
                      </a:moveTo>
                      <a:lnTo>
                        <a:pt x="222" y="0"/>
                      </a:lnTo>
                      <a:lnTo>
                        <a:pt x="139" y="33"/>
                      </a:lnTo>
                      <a:lnTo>
                        <a:pt x="74" y="90"/>
                      </a:lnTo>
                      <a:lnTo>
                        <a:pt x="24" y="164"/>
                      </a:lnTo>
                      <a:lnTo>
                        <a:pt x="0" y="247"/>
                      </a:lnTo>
                    </a:path>
                  </a:pathLst>
                </a:custGeom>
                <a:noFill/>
                <a:ln w="1270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59" name="Freeform 55"/>
            <p:cNvSpPr>
              <a:spLocks/>
            </p:cNvSpPr>
            <p:nvPr/>
          </p:nvSpPr>
          <p:spPr bwMode="auto">
            <a:xfrm>
              <a:off x="9723439" y="3127375"/>
              <a:ext cx="174625" cy="444500"/>
            </a:xfrm>
            <a:custGeom>
              <a:avLst/>
              <a:gdLst/>
              <a:ahLst/>
              <a:cxnLst>
                <a:cxn ang="0">
                  <a:pos x="0" y="279"/>
                </a:cxn>
                <a:cxn ang="0">
                  <a:pos x="64" y="238"/>
                </a:cxn>
                <a:cxn ang="0">
                  <a:pos x="100" y="181"/>
                </a:cxn>
                <a:cxn ang="0">
                  <a:pos x="109" y="115"/>
                </a:cxn>
                <a:cxn ang="0">
                  <a:pos x="81" y="49"/>
                </a:cxn>
                <a:cxn ang="0">
                  <a:pos x="28" y="0"/>
                </a:cxn>
                <a:cxn ang="0">
                  <a:pos x="55" y="33"/>
                </a:cxn>
              </a:cxnLst>
              <a:rect l="0" t="0" r="r" b="b"/>
              <a:pathLst>
                <a:path w="110" h="280">
                  <a:moveTo>
                    <a:pt x="0" y="279"/>
                  </a:moveTo>
                  <a:lnTo>
                    <a:pt x="64" y="238"/>
                  </a:lnTo>
                  <a:lnTo>
                    <a:pt x="100" y="181"/>
                  </a:lnTo>
                  <a:lnTo>
                    <a:pt x="109" y="115"/>
                  </a:lnTo>
                  <a:lnTo>
                    <a:pt x="81" y="49"/>
                  </a:lnTo>
                  <a:lnTo>
                    <a:pt x="28" y="0"/>
                  </a:lnTo>
                  <a:lnTo>
                    <a:pt x="55" y="33"/>
                  </a:lnTo>
                </a:path>
              </a:pathLst>
            </a:custGeom>
            <a:noFill/>
            <a:ln w="508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60" name="Rectangle 56"/>
            <p:cNvSpPr>
              <a:spLocks noChangeArrowheads="1"/>
            </p:cNvSpPr>
            <p:nvPr/>
          </p:nvSpPr>
          <p:spPr bwMode="auto">
            <a:xfrm>
              <a:off x="9932988" y="3200401"/>
              <a:ext cx="1261312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Sector</a:t>
              </a:r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9896475" y="3074989"/>
              <a:ext cx="520700" cy="276225"/>
            </a:xfrm>
            <a:custGeom>
              <a:avLst/>
              <a:gdLst/>
              <a:ahLst/>
              <a:cxnLst>
                <a:cxn ang="0">
                  <a:pos x="327" y="33"/>
                </a:cxn>
                <a:cxn ang="0">
                  <a:pos x="264" y="0"/>
                </a:cxn>
                <a:cxn ang="0">
                  <a:pos x="191" y="0"/>
                </a:cxn>
                <a:cxn ang="0">
                  <a:pos x="118" y="16"/>
                </a:cxn>
                <a:cxn ang="0">
                  <a:pos x="64" y="49"/>
                </a:cxn>
                <a:cxn ang="0">
                  <a:pos x="19" y="107"/>
                </a:cxn>
                <a:cxn ang="0">
                  <a:pos x="0" y="173"/>
                </a:cxn>
              </a:cxnLst>
              <a:rect l="0" t="0" r="r" b="b"/>
              <a:pathLst>
                <a:path w="328" h="174">
                  <a:moveTo>
                    <a:pt x="327" y="33"/>
                  </a:moveTo>
                  <a:lnTo>
                    <a:pt x="264" y="0"/>
                  </a:lnTo>
                  <a:lnTo>
                    <a:pt x="191" y="0"/>
                  </a:lnTo>
                  <a:lnTo>
                    <a:pt x="118" y="16"/>
                  </a:lnTo>
                  <a:lnTo>
                    <a:pt x="64" y="49"/>
                  </a:lnTo>
                  <a:lnTo>
                    <a:pt x="19" y="107"/>
                  </a:lnTo>
                  <a:lnTo>
                    <a:pt x="0" y="17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62" name="Rectangle 59"/>
            <p:cNvSpPr>
              <a:spLocks noChangeArrowheads="1"/>
            </p:cNvSpPr>
            <p:nvPr/>
          </p:nvSpPr>
          <p:spPr bwMode="auto">
            <a:xfrm>
              <a:off x="6934199" y="1676400"/>
              <a:ext cx="1495599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Cylinder</a:t>
              </a:r>
            </a:p>
          </p:txBody>
        </p:sp>
        <p:sp>
          <p:nvSpPr>
            <p:cNvPr id="63" name="Line 60"/>
            <p:cNvSpPr>
              <a:spLocks noChangeShapeType="1"/>
            </p:cNvSpPr>
            <p:nvPr/>
          </p:nvSpPr>
          <p:spPr bwMode="auto">
            <a:xfrm>
              <a:off x="7467600" y="2057400"/>
              <a:ext cx="76200" cy="3505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</p:grpSp>
      <p:sp>
        <p:nvSpPr>
          <p:cNvPr id="65" name="Content Placeholder 2"/>
          <p:cNvSpPr txBox="1">
            <a:spLocks/>
          </p:cNvSpPr>
          <p:nvPr/>
        </p:nvSpPr>
        <p:spPr>
          <a:xfrm>
            <a:off x="6587175" y="4189140"/>
            <a:ext cx="5247607" cy="2532335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 smtClean="0"/>
              <a:t>Random Access Memory (RAM) or Main Memory:</a:t>
            </a:r>
          </a:p>
          <a:p>
            <a:pPr marL="457200" lvl="1" indent="0">
              <a:buFont typeface="Arial"/>
              <a:buNone/>
            </a:pPr>
            <a:endParaRPr lang="en-US" i="1" dirty="0" smtClean="0"/>
          </a:p>
          <a:p>
            <a:r>
              <a:rPr lang="en-US" b="1" i="1" dirty="0" smtClean="0"/>
              <a:t>Fast:</a:t>
            </a:r>
            <a:r>
              <a:rPr lang="en-US" i="1" dirty="0" smtClean="0"/>
              <a:t> </a:t>
            </a:r>
            <a:r>
              <a:rPr lang="en-US" dirty="0" smtClean="0"/>
              <a:t>Random access, byte addressable</a:t>
            </a:r>
          </a:p>
          <a:p>
            <a:pPr lvl="2"/>
            <a:r>
              <a:rPr lang="en-US" dirty="0" smtClean="0"/>
              <a:t>~10x faster for </a:t>
            </a:r>
            <a:r>
              <a:rPr lang="en-US" u="sng" dirty="0" smtClean="0"/>
              <a:t>sequential access</a:t>
            </a:r>
          </a:p>
          <a:p>
            <a:pPr lvl="2"/>
            <a:r>
              <a:rPr lang="en-US" dirty="0" smtClean="0"/>
              <a:t>~100,000x faster for </a:t>
            </a:r>
            <a:r>
              <a:rPr lang="en-US" u="sng" dirty="0" smtClean="0"/>
              <a:t>random access!</a:t>
            </a:r>
          </a:p>
          <a:p>
            <a:pPr lvl="1"/>
            <a:endParaRPr lang="en-US" u="sng" dirty="0" smtClean="0"/>
          </a:p>
          <a:p>
            <a:r>
              <a:rPr lang="en-US" b="1" i="1" dirty="0" smtClean="0"/>
              <a:t>Volatile:</a:t>
            </a:r>
            <a:r>
              <a:rPr lang="en-US" i="1" dirty="0" smtClean="0"/>
              <a:t> </a:t>
            </a:r>
            <a:r>
              <a:rPr lang="en-US" dirty="0" smtClean="0"/>
              <a:t>Data can be lost if e.g. crash occurs, power goes out, </a:t>
            </a:r>
            <a:r>
              <a:rPr lang="en-US" dirty="0" err="1" smtClean="0"/>
              <a:t>etc</a:t>
            </a:r>
            <a:r>
              <a:rPr lang="en-US" dirty="0" smtClean="0"/>
              <a:t>!</a:t>
            </a:r>
          </a:p>
          <a:p>
            <a:pPr lvl="1"/>
            <a:endParaRPr lang="en-US" u="sng" dirty="0" smtClean="0"/>
          </a:p>
          <a:p>
            <a:r>
              <a:rPr lang="en-US" b="1" i="1" dirty="0" smtClean="0"/>
              <a:t>Expensive:</a:t>
            </a:r>
            <a:r>
              <a:rPr lang="en-US" dirty="0" smtClean="0"/>
              <a:t> For $100, get 16GB of RAM vs. 2TB of disk!</a:t>
            </a:r>
            <a:endParaRPr lang="en-US" dirty="0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5422" y="1622620"/>
            <a:ext cx="3297504" cy="2198336"/>
          </a:xfrm>
          <a:prstGeom prst="rect">
            <a:avLst/>
          </a:prstGeom>
        </p:spPr>
      </p:pic>
      <p:sp>
        <p:nvSpPr>
          <p:cNvPr id="8" name="Left-Right Arrow 7"/>
          <p:cNvSpPr/>
          <p:nvPr/>
        </p:nvSpPr>
        <p:spPr>
          <a:xfrm>
            <a:off x="4892331" y="2595188"/>
            <a:ext cx="1817152" cy="67726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8" name="Rectangle 6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645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2257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Our model: Three Types of Regions of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656443" cy="5032375"/>
          </a:xfrm>
        </p:spPr>
        <p:txBody>
          <a:bodyPr>
            <a:normAutofit fontScale="92500" lnSpcReduction="10000"/>
          </a:bodyPr>
          <a:lstStyle/>
          <a:p>
            <a:endParaRPr lang="en-US" b="1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Local: </a:t>
            </a:r>
            <a:r>
              <a:rPr lang="en-US" dirty="0" smtClean="0"/>
              <a:t> In our model each process in a DBMS has its own local memory, where it stores values that only it “sees”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Global:  </a:t>
            </a:r>
            <a:r>
              <a:rPr lang="en-US" dirty="0" smtClean="0"/>
              <a:t>Each process can read from / write to shared data in main memory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Disk:  </a:t>
            </a:r>
            <a:r>
              <a:rPr lang="en-US" dirty="0" smtClean="0"/>
              <a:t>Global memory can read from / flush to disk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i="1" dirty="0" smtClean="0"/>
              <a:t>Log: </a:t>
            </a:r>
            <a:r>
              <a:rPr lang="en-US" i="1" dirty="0" smtClean="0"/>
              <a:t>Assume on stable disk storage- spans both main memory and disk…</a:t>
            </a:r>
            <a:endParaRPr lang="en-US" b="1" i="1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8587408" y="1027905"/>
          <a:ext cx="3233531" cy="2465103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041224"/>
                <a:gridCol w="832104"/>
                <a:gridCol w="1360203"/>
              </a:tblGrid>
              <a:tr h="62715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Local</a:t>
                      </a:r>
                      <a:endParaRPr lang="en-US" dirty="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Global</a:t>
                      </a:r>
                      <a:endParaRPr lang="en-US" dirty="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5256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Memory (RAM)</a:t>
                      </a:r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3544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Disk</a:t>
                      </a:r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726368" y="4982207"/>
            <a:ext cx="3114261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latin typeface="+mj-lt"/>
              </a:rPr>
              <a:t>“Flushing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smtClean="0">
                <a:latin typeface="+mj-lt"/>
              </a:rPr>
              <a:t>to disk” = writing </a:t>
            </a:r>
            <a:r>
              <a:rPr lang="en-US" sz="2400" dirty="0" smtClean="0">
                <a:latin typeface="+mj-lt"/>
              </a:rPr>
              <a:t>to </a:t>
            </a:r>
            <a:r>
              <a:rPr lang="en-US" sz="2400" smtClean="0">
                <a:latin typeface="+mj-lt"/>
              </a:rPr>
              <a:t>disk + </a:t>
            </a:r>
            <a:r>
              <a:rPr lang="en-US" sz="2400" dirty="0" smtClean="0">
                <a:latin typeface="+mj-lt"/>
              </a:rPr>
              <a:t>erasing (“evicting”) from main memory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55053" y="1821376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latin typeface="+mj-lt"/>
              </a:rPr>
              <a:t>1</a:t>
            </a:r>
            <a:endParaRPr lang="en-US" sz="2800" b="1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731493" y="1821376"/>
            <a:ext cx="3756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+mj-lt"/>
              </a:rPr>
              <a:t>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731493" y="2751234"/>
            <a:ext cx="515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mtClean="0">
                <a:latin typeface="+mj-lt"/>
              </a:rPr>
              <a:t>3</a:t>
            </a:r>
            <a:endParaRPr lang="en-US" sz="2800" b="1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42987" y="3899646"/>
            <a:ext cx="29779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Log </a:t>
            </a:r>
            <a:r>
              <a:rPr lang="en-US" sz="2400" dirty="0" smtClean="0">
                <a:latin typeface="+mj-lt"/>
              </a:rPr>
              <a:t>is a </a:t>
            </a:r>
            <a:r>
              <a:rPr lang="en-US" sz="2400" i="1" dirty="0" smtClean="0">
                <a:latin typeface="+mj-lt"/>
              </a:rPr>
              <a:t>sequence</a:t>
            </a:r>
            <a:r>
              <a:rPr lang="en-US" sz="2400" dirty="0" smtClean="0">
                <a:latin typeface="+mj-lt"/>
              </a:rPr>
              <a:t> from main memory -&gt; disk</a:t>
            </a:r>
            <a:endParaRPr lang="en-US" sz="2400" dirty="0">
              <a:latin typeface="+mj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1265127" y="1821376"/>
            <a:ext cx="466875" cy="1342917"/>
            <a:chOff x="11265127" y="1821376"/>
            <a:chExt cx="466875" cy="1342917"/>
          </a:xfrm>
        </p:grpSpPr>
        <p:sp>
          <p:nvSpPr>
            <p:cNvPr id="16" name="TextBox 15"/>
            <p:cNvSpPr txBox="1"/>
            <p:nvPr/>
          </p:nvSpPr>
          <p:spPr>
            <a:xfrm>
              <a:off x="11265127" y="1821376"/>
              <a:ext cx="4668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i="1" dirty="0" smtClean="0">
                  <a:latin typeface="+mj-lt"/>
                </a:rPr>
                <a:t>4</a:t>
              </a:r>
              <a:endParaRPr lang="en-US" sz="2800" b="1" i="1" dirty="0">
                <a:latin typeface="+mj-lt"/>
              </a:endParaRPr>
            </a:p>
          </p:txBody>
        </p:sp>
        <p:sp>
          <p:nvSpPr>
            <p:cNvPr id="5" name="Down Arrow 4"/>
            <p:cNvSpPr/>
            <p:nvPr/>
          </p:nvSpPr>
          <p:spPr>
            <a:xfrm>
              <a:off x="11306289" y="2338175"/>
              <a:ext cx="298204" cy="826118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2008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animBg="1"/>
      <p:bldP spid="10" grpId="0"/>
      <p:bldP spid="11" grpId="0"/>
      <p:bldP spid="12" grpId="0"/>
      <p:bldP spid="4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Transactions: Basic Definition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710163"/>
            <a:ext cx="7020339" cy="23582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A </a:t>
            </a:r>
            <a:r>
              <a:rPr lang="en-US" sz="3600" b="1" u="sng" dirty="0">
                <a:latin typeface="+mj-lt"/>
              </a:rPr>
              <a:t>transaction </a:t>
            </a:r>
            <a:r>
              <a:rPr lang="en-US" sz="3600" b="1" u="sng" dirty="0" smtClean="0">
                <a:latin typeface="+mj-lt"/>
              </a:rPr>
              <a:t>(“TXN”) </a:t>
            </a:r>
            <a:r>
              <a:rPr lang="en-US" sz="3600" dirty="0">
                <a:latin typeface="+mj-lt"/>
              </a:rPr>
              <a:t>is </a:t>
            </a:r>
            <a:r>
              <a:rPr lang="en-US" sz="3600" dirty="0" smtClean="0">
                <a:latin typeface="+mj-lt"/>
              </a:rPr>
              <a:t>a sequence of one or more </a:t>
            </a:r>
            <a:r>
              <a:rPr lang="en-US" sz="3600" b="1" i="1" dirty="0" smtClean="0">
                <a:latin typeface="+mj-lt"/>
              </a:rPr>
              <a:t>operations</a:t>
            </a:r>
            <a:r>
              <a:rPr lang="en-US" sz="3600" dirty="0" smtClean="0">
                <a:latin typeface="+mj-lt"/>
              </a:rPr>
              <a:t> (reads or writes) which reflects </a:t>
            </a:r>
            <a:r>
              <a:rPr lang="en-US" sz="3600" b="1" i="1" dirty="0" smtClean="0">
                <a:latin typeface="+mj-lt"/>
              </a:rPr>
              <a:t>a single real-world transition</a:t>
            </a:r>
            <a:r>
              <a:rPr lang="en-US" sz="3600" dirty="0" smtClean="0">
                <a:latin typeface="+mj-lt"/>
              </a:rPr>
              <a:t>.</a:t>
            </a:r>
            <a:endParaRPr lang="en-US" sz="3600" dirty="0">
              <a:latin typeface="+mj-lt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310622" y="4416642"/>
            <a:ext cx="5570756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START TRANSACTION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UPDATE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Product</a:t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Price = Price – 1.99</a:t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= ‘Gizmo’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COMMIT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15177" y="1710163"/>
            <a:ext cx="3302597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In the real world, a TXN either happened completely or not at all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977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1272-E65E-2F47-A732-A2A079177C44}" type="slidenum">
              <a:rPr lang="en-US"/>
              <a:pPr/>
              <a:t>83</a:t>
            </a:fld>
            <a:endParaRPr lang="en-US"/>
          </a:p>
        </p:txBody>
      </p:sp>
      <p:sp>
        <p:nvSpPr>
          <p:cNvPr id="3768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Transaction </a:t>
            </a:r>
            <a:r>
              <a:rPr lang="en-US" dirty="0" smtClean="0"/>
              <a:t>Properties: ACID</a:t>
            </a:r>
            <a:endParaRPr lang="en-US" dirty="0"/>
          </a:p>
        </p:txBody>
      </p:sp>
      <p:sp>
        <p:nvSpPr>
          <p:cNvPr id="3768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/>
              <a:t>tomic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State shows either all the effects of </a:t>
            </a:r>
            <a:r>
              <a:rPr lang="en-US" dirty="0" err="1"/>
              <a:t>txn</a:t>
            </a:r>
            <a:r>
              <a:rPr lang="en-US" dirty="0"/>
              <a:t>, or none of them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onsistent</a:t>
            </a:r>
          </a:p>
          <a:p>
            <a:pPr lvl="1">
              <a:lnSpc>
                <a:spcPct val="80000"/>
              </a:lnSpc>
            </a:pPr>
            <a:r>
              <a:rPr lang="en-US" dirty="0" err="1"/>
              <a:t>Txn</a:t>
            </a:r>
            <a:r>
              <a:rPr lang="en-US" dirty="0"/>
              <a:t> moves from a state where integrity holds, to another where integrity holds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I</a:t>
            </a:r>
            <a:r>
              <a:rPr lang="en-US" dirty="0"/>
              <a:t>solated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Effect of </a:t>
            </a:r>
            <a:r>
              <a:rPr lang="en-US" dirty="0" err="1"/>
              <a:t>txns</a:t>
            </a:r>
            <a:r>
              <a:rPr lang="en-US" dirty="0"/>
              <a:t> is the same as </a:t>
            </a:r>
            <a:r>
              <a:rPr lang="en-US" dirty="0" err="1"/>
              <a:t>txns</a:t>
            </a:r>
            <a:r>
              <a:rPr lang="en-US" dirty="0"/>
              <a:t> running one after another (</a:t>
            </a:r>
            <a:r>
              <a:rPr lang="en-US" dirty="0" err="1"/>
              <a:t>ie</a:t>
            </a:r>
            <a:r>
              <a:rPr lang="en-US" dirty="0"/>
              <a:t> looks like batch mode)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urable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Once a </a:t>
            </a:r>
            <a:r>
              <a:rPr lang="en-US" dirty="0" err="1"/>
              <a:t>txn</a:t>
            </a:r>
            <a:r>
              <a:rPr lang="en-US" dirty="0"/>
              <a:t> has committed, its effects remain in the database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75355" y="6019512"/>
            <a:ext cx="6241290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ACID is/was source of great debate!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742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428942" cy="1325563"/>
          </a:xfrm>
        </p:spPr>
        <p:txBody>
          <a:bodyPr/>
          <a:lstStyle/>
          <a:p>
            <a:r>
              <a:rPr lang="en-US" dirty="0" smtClean="0"/>
              <a:t>Goal of LOGGING: Ensuring Atomicity &amp; Durability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35753"/>
            <a:ext cx="6223782" cy="1845269"/>
          </a:xfrm>
        </p:spPr>
        <p:txBody>
          <a:bodyPr>
            <a:normAutofit lnSpcReduction="10000"/>
          </a:bodyPr>
          <a:lstStyle/>
          <a:p>
            <a:r>
              <a:rPr lang="en-US" b="1" u="sng" dirty="0" smtClean="0"/>
              <a:t>A</a:t>
            </a:r>
            <a:r>
              <a:rPr lang="en-US" dirty="0" smtClean="0"/>
              <a:t>tomicity:</a:t>
            </a:r>
          </a:p>
          <a:p>
            <a:pPr lvl="1"/>
            <a:r>
              <a:rPr lang="en-US" dirty="0" smtClean="0"/>
              <a:t>TXNs should either happen completely or not at all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f abort / crash during TXN, </a:t>
            </a:r>
            <a:r>
              <a:rPr lang="en-US" i="1" dirty="0" smtClean="0"/>
              <a:t>no</a:t>
            </a:r>
            <a:r>
              <a:rPr lang="en-US" dirty="0" smtClean="0"/>
              <a:t> effects should be seen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614938" y="1241856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b="1" u="sng" dirty="0" smtClean="0">
                <a:latin typeface="+mj-lt"/>
              </a:rPr>
              <a:t>A</a:t>
            </a:r>
            <a:r>
              <a:rPr lang="en-US" sz="3200" dirty="0" smtClean="0">
                <a:latin typeface="+mj-lt"/>
              </a:rPr>
              <a:t>CI</a:t>
            </a:r>
            <a:r>
              <a:rPr lang="en-US" sz="3200" b="1" u="sng" dirty="0" smtClean="0">
                <a:latin typeface="+mj-lt"/>
              </a:rPr>
              <a:t>D</a:t>
            </a:r>
            <a:endParaRPr lang="en-US" sz="3200" b="1" u="sng" dirty="0">
              <a:latin typeface="+mj-lt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7737231" y="2082247"/>
            <a:ext cx="3502855" cy="883696"/>
            <a:chOff x="7737231" y="1772118"/>
            <a:chExt cx="3502855" cy="883696"/>
          </a:xfrm>
        </p:grpSpPr>
        <p:sp>
          <p:nvSpPr>
            <p:cNvPr id="9" name="Rectangle 8"/>
            <p:cNvSpPr/>
            <p:nvPr/>
          </p:nvSpPr>
          <p:spPr>
            <a:xfrm>
              <a:off x="7737231" y="2233783"/>
              <a:ext cx="3502855" cy="4220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737231" y="1772118"/>
              <a:ext cx="9188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TXN 1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723164" y="4200515"/>
            <a:ext cx="2278965" cy="883696"/>
            <a:chOff x="7723164" y="3890386"/>
            <a:chExt cx="2278965" cy="883696"/>
          </a:xfrm>
        </p:grpSpPr>
        <p:sp>
          <p:nvSpPr>
            <p:cNvPr id="10" name="Rectangle 9"/>
            <p:cNvSpPr/>
            <p:nvPr/>
          </p:nvSpPr>
          <p:spPr>
            <a:xfrm>
              <a:off x="7723164" y="4352051"/>
              <a:ext cx="2278965" cy="4220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737231" y="3890386"/>
              <a:ext cx="9092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TXN 2</a:t>
              </a:r>
              <a:endParaRPr lang="en-US" sz="2400" dirty="0">
                <a:latin typeface="+mj-lt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7723164" y="3021508"/>
            <a:ext cx="1927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sng" dirty="0" smtClean="0"/>
              <a:t>No</a:t>
            </a:r>
            <a:r>
              <a:rPr lang="en-US" sz="2400" i="1" dirty="0" smtClean="0"/>
              <a:t> changes persisted</a:t>
            </a:r>
            <a:endParaRPr lang="en-US" sz="2400" i="1" dirty="0"/>
          </a:p>
        </p:txBody>
      </p:sp>
      <p:sp>
        <p:nvSpPr>
          <p:cNvPr id="18" name="TextBox 17"/>
          <p:cNvSpPr txBox="1"/>
          <p:nvPr/>
        </p:nvSpPr>
        <p:spPr>
          <a:xfrm>
            <a:off x="7737231" y="5165049"/>
            <a:ext cx="1927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sng" dirty="0" smtClean="0"/>
              <a:t>All</a:t>
            </a:r>
            <a:r>
              <a:rPr lang="en-US" sz="2400" i="1" dirty="0" smtClean="0"/>
              <a:t> changes persisted</a:t>
            </a:r>
            <a:endParaRPr lang="en-US" sz="2400" i="1" dirty="0"/>
          </a:p>
        </p:txBody>
      </p:sp>
      <p:grpSp>
        <p:nvGrpSpPr>
          <p:cNvPr id="25" name="Group 24"/>
          <p:cNvGrpSpPr/>
          <p:nvPr/>
        </p:nvGrpSpPr>
        <p:grpSpPr>
          <a:xfrm>
            <a:off x="10097186" y="2137023"/>
            <a:ext cx="2031609" cy="3444793"/>
            <a:chOff x="10136944" y="1825625"/>
            <a:chExt cx="2031609" cy="3444793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10136944" y="1825625"/>
              <a:ext cx="0" cy="3444793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0136944" y="1842557"/>
              <a:ext cx="2031609" cy="46166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00"/>
                  </a:solidFill>
                  <a:latin typeface="+mj-lt"/>
                </a:rPr>
                <a:t>Crash / abort</a:t>
              </a:r>
              <a:endParaRPr lang="en-US" sz="2400" b="1" dirty="0">
                <a:solidFill>
                  <a:srgbClr val="FF0000"/>
                </a:solidFill>
                <a:latin typeface="+mj-lt"/>
              </a:endParaRPr>
            </a:p>
          </p:txBody>
        </p:sp>
      </p:grpSp>
      <p:sp>
        <p:nvSpPr>
          <p:cNvPr id="26" name="Content Placeholder 2"/>
          <p:cNvSpPr txBox="1">
            <a:spLocks/>
          </p:cNvSpPr>
          <p:nvPr/>
        </p:nvSpPr>
        <p:spPr>
          <a:xfrm>
            <a:off x="838200" y="4337395"/>
            <a:ext cx="6223782" cy="1711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smtClean="0"/>
              <a:t>D</a:t>
            </a:r>
            <a:r>
              <a:rPr lang="en-US" smtClean="0"/>
              <a:t>urability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If DBMS stops running, changes due to completed TXNs should all persist</a:t>
            </a:r>
          </a:p>
          <a:p>
            <a:pPr lvl="1"/>
            <a:r>
              <a:rPr lang="en-US" i="1" dirty="0" smtClean="0"/>
              <a:t>Just store on stable disk</a:t>
            </a:r>
            <a:endParaRPr lang="en-US" i="1" dirty="0"/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3" name="Rectangle 2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110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17" grpId="0"/>
      <p:bldP spid="18" grpId="0"/>
      <p:bldP spid="26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Basic Idea</a:t>
            </a:r>
            <a:r>
              <a:rPr lang="en-US" dirty="0" smtClean="0"/>
              <a:t>: (Physical) </a:t>
            </a:r>
            <a:r>
              <a:rPr lang="en-US" dirty="0"/>
              <a:t>Logging</a:t>
            </a:r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38200" y="1690688"/>
            <a:ext cx="10515600" cy="4724400"/>
          </a:xfrm>
          <a:noFill/>
          <a:ln/>
        </p:spPr>
        <p:txBody>
          <a:bodyPr>
            <a:normAutofit/>
          </a:bodyPr>
          <a:lstStyle/>
          <a:p>
            <a:r>
              <a:rPr lang="en-US" dirty="0"/>
              <a:t>Record </a:t>
            </a:r>
            <a:r>
              <a:rPr lang="en-US" dirty="0" smtClean="0"/>
              <a:t>UNDO information for every update!</a:t>
            </a:r>
            <a:endParaRPr lang="en-US" dirty="0"/>
          </a:p>
          <a:p>
            <a:pPr lvl="1"/>
            <a:r>
              <a:rPr lang="en-US" sz="2800" dirty="0"/>
              <a:t>Sequential writes to </a:t>
            </a:r>
            <a:r>
              <a:rPr lang="en-US" sz="2800" dirty="0" smtClean="0"/>
              <a:t>log</a:t>
            </a:r>
            <a:endParaRPr lang="en-US" sz="2800" dirty="0"/>
          </a:p>
          <a:p>
            <a:pPr lvl="1"/>
            <a:r>
              <a:rPr lang="en-US" sz="2800" dirty="0"/>
              <a:t>Minimal info (diff) written to </a:t>
            </a:r>
            <a:r>
              <a:rPr lang="en-US" sz="2800" dirty="0" smtClean="0"/>
              <a:t>log</a:t>
            </a:r>
          </a:p>
          <a:p>
            <a:pPr lvl="1"/>
            <a:endParaRPr lang="en-US" sz="2800" i="1" dirty="0"/>
          </a:p>
          <a:p>
            <a:r>
              <a:rPr lang="en-US" dirty="0" smtClean="0"/>
              <a:t>The </a:t>
            </a:r>
            <a:r>
              <a:rPr lang="en-US" b="1" dirty="0" smtClean="0"/>
              <a:t>log</a:t>
            </a:r>
            <a:r>
              <a:rPr lang="en-US" dirty="0" smtClean="0"/>
              <a:t> consists of </a:t>
            </a:r>
            <a:r>
              <a:rPr lang="en-US" b="1" dirty="0" smtClean="0"/>
              <a:t>an </a:t>
            </a:r>
            <a:r>
              <a:rPr lang="en-US" b="1" dirty="0"/>
              <a:t>ordered list of </a:t>
            </a:r>
            <a:r>
              <a:rPr lang="en-US" b="1" dirty="0" smtClean="0"/>
              <a:t>actions</a:t>
            </a:r>
            <a:endParaRPr lang="en-US" b="1" dirty="0"/>
          </a:p>
          <a:p>
            <a:pPr lvl="1"/>
            <a:r>
              <a:rPr lang="en-US" sz="2800" dirty="0"/>
              <a:t>Log record contains: </a:t>
            </a:r>
          </a:p>
          <a:p>
            <a:pPr lvl="2">
              <a:buFontTx/>
              <a:buNone/>
            </a:pPr>
            <a:r>
              <a:rPr lang="en-US" sz="2800" dirty="0">
                <a:solidFill>
                  <a:srgbClr val="0000FF"/>
                </a:solidFill>
              </a:rPr>
              <a:t>&lt;XID, location, old data, new data&gt; </a:t>
            </a:r>
          </a:p>
        </p:txBody>
      </p:sp>
      <p:sp>
        <p:nvSpPr>
          <p:cNvPr id="2" name="Rectangle 1"/>
          <p:cNvSpPr/>
          <p:nvPr/>
        </p:nvSpPr>
        <p:spPr>
          <a:xfrm>
            <a:off x="2531562" y="5663625"/>
            <a:ext cx="7128876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This is sufficient </a:t>
            </a:r>
            <a:r>
              <a:rPr lang="en-US" sz="3200" dirty="0">
                <a:latin typeface="+mj-lt"/>
              </a:rPr>
              <a:t>to UNDO any transaction!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2862266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Write-ahead Logging (WAL) Commit Protocol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2165683" y="5110416"/>
            <a:ext cx="3114845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Data on Disk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8736" y="2543679"/>
            <a:ext cx="6149473" cy="18582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Main Memory</a:t>
            </a:r>
          </a:p>
        </p:txBody>
      </p:sp>
      <p:sp>
        <p:nvSpPr>
          <p:cNvPr id="6" name="Can 5"/>
          <p:cNvSpPr/>
          <p:nvPr/>
        </p:nvSpPr>
        <p:spPr>
          <a:xfrm>
            <a:off x="6149472" y="5110416"/>
            <a:ext cx="2058737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Log on Disk</a:t>
            </a:r>
          </a:p>
        </p:txBody>
      </p:sp>
      <p:sp>
        <p:nvSpPr>
          <p:cNvPr id="7" name="Rectangle 6"/>
          <p:cNvSpPr/>
          <p:nvPr/>
        </p:nvSpPr>
        <p:spPr>
          <a:xfrm>
            <a:off x="5502438" y="2543679"/>
            <a:ext cx="2705771" cy="6951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+mj-lt"/>
              </a:rPr>
              <a:t>Log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43680"/>
            <a:ext cx="1363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 </a:t>
            </a:r>
          </a:p>
        </p:txBody>
      </p:sp>
      <p:sp>
        <p:nvSpPr>
          <p:cNvPr id="10" name="Oval 9"/>
          <p:cNvSpPr/>
          <p:nvPr/>
        </p:nvSpPr>
        <p:spPr>
          <a:xfrm>
            <a:off x="2165682" y="2637258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A=1</a:t>
            </a:r>
          </a:p>
        </p:txBody>
      </p:sp>
      <p:sp>
        <p:nvSpPr>
          <p:cNvPr id="14" name="Oval 13"/>
          <p:cNvSpPr/>
          <p:nvPr/>
        </p:nvSpPr>
        <p:spPr>
          <a:xfrm>
            <a:off x="2165682" y="3364500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B=5</a:t>
            </a:r>
          </a:p>
        </p:txBody>
      </p:sp>
      <p:sp>
        <p:nvSpPr>
          <p:cNvPr id="15" name="Oval 14"/>
          <p:cNvSpPr/>
          <p:nvPr/>
        </p:nvSpPr>
        <p:spPr>
          <a:xfrm>
            <a:off x="2219156" y="5217362"/>
            <a:ext cx="1323475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A=0</a:t>
            </a:r>
          </a:p>
        </p:txBody>
      </p:sp>
      <p:cxnSp>
        <p:nvCxnSpPr>
          <p:cNvPr id="17" name="Straight Arrow Connector 16"/>
          <p:cNvCxnSpPr>
            <a:endCxn id="10" idx="2"/>
          </p:cNvCxnSpPr>
          <p:nvPr/>
        </p:nvCxnSpPr>
        <p:spPr>
          <a:xfrm>
            <a:off x="1256630" y="2924679"/>
            <a:ext cx="909052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1681264"/>
            <a:ext cx="3689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T: R(A), W(A)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355389" y="1880356"/>
            <a:ext cx="1711158" cy="1372912"/>
            <a:chOff x="5355389" y="1880356"/>
            <a:chExt cx="1711158" cy="1372912"/>
          </a:xfrm>
        </p:grpSpPr>
        <p:sp>
          <p:nvSpPr>
            <p:cNvPr id="9" name="TextBox 8"/>
            <p:cNvSpPr txBox="1"/>
            <p:nvPr/>
          </p:nvSpPr>
          <p:spPr>
            <a:xfrm>
              <a:off x="5355389" y="1880356"/>
              <a:ext cx="171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A: 0</a:t>
              </a:r>
              <a:r>
                <a:rPr lang="en-US" sz="2800" dirty="0">
                  <a:latin typeface="+mj-lt"/>
                  <a:sym typeface="Wingdings"/>
                </a:rPr>
                <a:t>1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502437" y="2538323"/>
              <a:ext cx="286088" cy="714945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17387" y="2538323"/>
              <a:ext cx="286088" cy="71494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507712" y="1461560"/>
            <a:ext cx="329184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This time, let’s try committing </a:t>
            </a:r>
            <a:r>
              <a:rPr lang="en-US" sz="2400" b="1" i="1" u="sng" dirty="0" smtClean="0">
                <a:latin typeface="+mj-lt"/>
              </a:rPr>
              <a:t>after</a:t>
            </a:r>
            <a:r>
              <a:rPr lang="en-US" sz="2400" b="1" u="sng" dirty="0" smtClean="0">
                <a:latin typeface="+mj-lt"/>
              </a:rPr>
              <a:t> we’ve written log to disk but </a:t>
            </a:r>
            <a:r>
              <a:rPr lang="en-US" sz="2400" b="1" i="1" u="sng" dirty="0" smtClean="0">
                <a:latin typeface="+mj-lt"/>
              </a:rPr>
              <a:t>before</a:t>
            </a:r>
            <a:r>
              <a:rPr lang="en-US" sz="2400" b="1" u="sng" dirty="0" smtClean="0">
                <a:latin typeface="+mj-lt"/>
              </a:rPr>
              <a:t> we’ve written data to disk</a:t>
            </a:r>
            <a:r>
              <a:rPr lang="en-US" sz="2400" dirty="0" smtClean="0">
                <a:latin typeface="+mj-lt"/>
              </a:rPr>
              <a:t>… this is WAL!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07712" y="4325696"/>
            <a:ext cx="31821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If we crash now, is T durable?</a:t>
            </a:r>
            <a:endParaRPr lang="en-US" sz="2400" dirty="0"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507712" y="3552988"/>
            <a:ext cx="2348124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FF0000"/>
                </a:solidFill>
                <a:latin typeface="+mj-lt"/>
              </a:rPr>
              <a:t>OK, Commit!</a:t>
            </a:r>
            <a:endParaRPr lang="en-US" sz="3200" b="1" i="1" dirty="0">
              <a:solidFill>
                <a:srgbClr val="FF0000"/>
              </a:solidFill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87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07407E-6 L 0.07787 0.3710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93" y="1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4" grpId="0" animBg="1"/>
      <p:bldP spid="24" grpId="0" animBg="1"/>
      <p:bldP spid="25" grpId="0" animBg="1"/>
      <p:bldP spid="27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Write-ahead Logging (WAL) Commit Protocol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2165683" y="5110416"/>
            <a:ext cx="3114845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Data on Disk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8736" y="2543679"/>
            <a:ext cx="6149473" cy="18582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Main Memory</a:t>
            </a:r>
          </a:p>
        </p:txBody>
      </p:sp>
      <p:sp>
        <p:nvSpPr>
          <p:cNvPr id="6" name="Can 5"/>
          <p:cNvSpPr/>
          <p:nvPr/>
        </p:nvSpPr>
        <p:spPr>
          <a:xfrm>
            <a:off x="6149472" y="5110416"/>
            <a:ext cx="2058737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Log on Disk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43680"/>
            <a:ext cx="1363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 </a:t>
            </a:r>
          </a:p>
        </p:txBody>
      </p:sp>
      <p:sp>
        <p:nvSpPr>
          <p:cNvPr id="15" name="Oval 14"/>
          <p:cNvSpPr/>
          <p:nvPr/>
        </p:nvSpPr>
        <p:spPr>
          <a:xfrm>
            <a:off x="2219156" y="5217362"/>
            <a:ext cx="1323475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A=0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256630" y="2924679"/>
            <a:ext cx="909052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1681264"/>
            <a:ext cx="3689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T: R(A), W(A)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290960" y="4419292"/>
            <a:ext cx="1711158" cy="1372912"/>
            <a:chOff x="5355389" y="1880356"/>
            <a:chExt cx="1711158" cy="1372912"/>
          </a:xfrm>
        </p:grpSpPr>
        <p:sp>
          <p:nvSpPr>
            <p:cNvPr id="9" name="TextBox 8"/>
            <p:cNvSpPr txBox="1"/>
            <p:nvPr/>
          </p:nvSpPr>
          <p:spPr>
            <a:xfrm>
              <a:off x="5355389" y="1880356"/>
              <a:ext cx="171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A: 0</a:t>
              </a:r>
              <a:r>
                <a:rPr lang="en-US" sz="2800" dirty="0">
                  <a:latin typeface="+mj-lt"/>
                  <a:sym typeface="Wingdings"/>
                </a:rPr>
                <a:t>1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502437" y="2538323"/>
              <a:ext cx="286088" cy="714945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17387" y="2538323"/>
              <a:ext cx="286088" cy="71494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507712" y="1461560"/>
            <a:ext cx="329184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This time, let’s try committing </a:t>
            </a:r>
            <a:r>
              <a:rPr lang="en-US" sz="2400" b="1" i="1" u="sng" dirty="0" smtClean="0">
                <a:latin typeface="+mj-lt"/>
              </a:rPr>
              <a:t>after</a:t>
            </a:r>
            <a:r>
              <a:rPr lang="en-US" sz="2400" b="1" u="sng" dirty="0" smtClean="0">
                <a:latin typeface="+mj-lt"/>
              </a:rPr>
              <a:t> we’ve written log to disk but </a:t>
            </a:r>
            <a:r>
              <a:rPr lang="en-US" sz="2400" b="1" i="1" u="sng" dirty="0" smtClean="0">
                <a:latin typeface="+mj-lt"/>
              </a:rPr>
              <a:t>before</a:t>
            </a:r>
            <a:r>
              <a:rPr lang="en-US" sz="2400" b="1" u="sng" dirty="0" smtClean="0">
                <a:latin typeface="+mj-lt"/>
              </a:rPr>
              <a:t> we’ve written data to disk</a:t>
            </a:r>
            <a:r>
              <a:rPr lang="en-US" sz="2400" dirty="0" smtClean="0">
                <a:latin typeface="+mj-lt"/>
              </a:rPr>
              <a:t>… this is WAL!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07712" y="4325696"/>
            <a:ext cx="31821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If we crash now, is T durable?</a:t>
            </a:r>
            <a:endParaRPr lang="en-US" sz="2400" dirty="0"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507712" y="3552988"/>
            <a:ext cx="2348124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FF0000"/>
                </a:solidFill>
                <a:latin typeface="+mj-lt"/>
              </a:rPr>
              <a:t>OK, Commit!</a:t>
            </a:r>
            <a:endParaRPr lang="en-US" sz="3200" b="1" i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507712" y="5504783"/>
            <a:ext cx="2619396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00B050"/>
                </a:solidFill>
                <a:latin typeface="+mj-lt"/>
              </a:rPr>
              <a:t>USE THE LOG!</a:t>
            </a:r>
            <a:endParaRPr lang="en-US" sz="3200" b="1" i="1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283164" y="5217362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A=1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0" name="Rectangle 2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995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44444E-6 C 0.00247 -0.00023 0.00286 0.00186 -0.00677 -0.00393 C -0.01055 -0.00625 -0.0099 -0.00694 -0.01354 -0.0081 C -0.0155 -0.00856 -0.01758 -0.00856 -0.01953 -0.00925 C -0.02162 -0.00995 -0.02357 -0.01088 -0.02552 -0.01203 C -0.0263 -0.0125 -0.02696 -0.01296 -0.02774 -0.01342 C -0.0293 -0.01388 -0.03073 -0.01412 -0.03229 -0.01458 C -0.03425 -0.0155 -0.03633 -0.0162 -0.03828 -0.01736 C -0.03906 -0.01782 -0.03972 -0.01851 -0.0405 -0.01875 C -0.04245 -0.01921 -0.04453 -0.01944 -0.04649 -0.0199 C -0.04857 -0.0206 -0.05065 -0.02222 -0.05248 -0.02268 C -0.05456 -0.02314 -0.0569 -0.02338 -0.05847 -0.02407 C -0.06107 -0.02476 -0.06641 -0.02662 -0.06641 -0.02638 C -0.06706 -0.02754 -0.06797 -0.0287 -0.06953 -0.02939 C -0.07018 -0.03009 -0.07149 -0.03009 -0.07279 -0.03055 C -0.08229 -0.03449 -0.06823 -0.02939 -0.07956 -0.03333 C -0.08203 -0.03634 -0.08216 -0.0368 -0.08555 -0.03865 C -0.08672 -0.03935 -0.08828 -0.03935 -0.08932 -0.04004 C -0.0918 -0.04143 -0.09453 -0.04328 -0.09675 -0.04537 C -0.09883 -0.04699 -0.10065 -0.04976 -0.10274 -0.05069 C -0.10378 -0.05115 -0.10482 -0.05138 -0.10573 -0.05208 C -0.10677 -0.05277 -0.10781 -0.0537 -0.10873 -0.05463 C -0.10951 -0.05555 -0.11016 -0.05671 -0.11107 -0.0574 C -0.11224 -0.0581 -0.11354 -0.0581 -0.11472 -0.05856 C -0.1155 -0.05949 -0.11628 -0.06064 -0.11706 -0.06134 C -0.12031 -0.06435 -0.12097 -0.06412 -0.12448 -0.06527 C -0.12852 -0.0699 -0.12487 -0.06643 -0.12982 -0.06921 C -0.13099 -0.07013 -0.13229 -0.07129 -0.13347 -0.07199 C -0.13451 -0.07245 -0.13763 -0.07361 -0.1388 -0.07476 C -0.14037 -0.07615 -0.1418 -0.07824 -0.14323 -0.08009 C -0.14401 -0.08078 -0.14466 -0.08217 -0.14557 -0.08263 C -0.14675 -0.08356 -0.14805 -0.08425 -0.14922 -0.08541 C -0.1513 -0.08703 -0.15326 -0.08912 -0.15534 -0.09074 C -0.15651 -0.09143 -0.15781 -0.09236 -0.15899 -0.09328 C -0.16107 -0.0949 -0.16289 -0.09722 -0.16498 -0.09861 C -0.16628 -0.09953 -0.16758 -0.10046 -0.16875 -0.10138 C -0.17123 -0.103 -0.17487 -0.10463 -0.17709 -0.10532 C -0.17826 -0.10578 -0.17956 -0.10648 -0.18073 -0.10671 C -0.1875 -0.10787 -0.19427 -0.1081 -0.20104 -0.10925 L -0.20781 -0.11064 L -0.24076 -0.10925 C -0.24232 -0.10925 -0.24375 -0.10856 -0.24531 -0.1081 C -0.24688 -0.1074 -0.24974 -0.10532 -0.24974 -0.10509 C -0.25078 -0.10393 -0.25182 -0.10254 -0.25274 -0.10138 C -0.25352 -0.10046 -0.25443 -0.1 -0.25508 -0.09861 C -0.25547 -0.09745 -0.25547 -0.09606 -0.25573 -0.09467 C -0.25547 -0.09328 -0.2556 -0.09166 -0.25508 -0.09074 C -0.25274 -0.08657 -0.25052 -0.08611 -0.24753 -0.08541 C -0.24584 -0.08472 -0.24401 -0.08449 -0.24232 -0.08402 C -0.23776 -0.08449 -0.23321 -0.08425 -0.22878 -0.08541 C -0.22669 -0.08588 -0.22357 -0.08935 -0.22201 -0.09189 C -0.21927 -0.09675 -0.22044 -0.09675 -0.21823 -0.10138 C -0.21341 -0.11157 -0.21823 -0.0993 -0.21459 -0.10925 C -0.21367 -0.11851 -0.21302 -0.12129 -0.21459 -0.13194 C -0.21498 -0.13541 -0.21823 -0.14213 -0.21979 -0.14398 C -0.22084 -0.14537 -0.22227 -0.1456 -0.22357 -0.14675 C -0.22487 -0.14791 -0.22604 -0.1493 -0.22722 -0.15069 C -0.22878 -0.15208 -0.23034 -0.15324 -0.23177 -0.15463 C -0.23307 -0.15578 -0.23425 -0.15763 -0.23555 -0.15856 C -0.23724 -0.15995 -0.23906 -0.16018 -0.24076 -0.16134 C -0.24336 -0.16296 -0.24557 -0.16574 -0.24831 -0.16666 C -0.25404 -0.16875 -0.25078 -0.16759 -0.25807 -0.16921 C -0.26354 -0.16898 -0.26901 -0.16875 -0.27448 -0.16805 C -0.27552 -0.16782 -0.27656 -0.16713 -0.27748 -0.16666 C -0.27904 -0.16574 -0.28073 -0.1655 -0.28203 -0.16388 C -0.28776 -0.15717 -0.28529 -0.16088 -0.28959 -0.15324 C -0.28985 -0.15208 -0.28985 -0.15046 -0.29024 -0.1493 C -0.29115 -0.14699 -0.29258 -0.14513 -0.29323 -0.14259 C -0.29388 -0.14074 -0.29375 -0.13819 -0.29401 -0.13588 C -0.29453 -0.1324 -0.29557 -0.12523 -0.29557 -0.125 C -0.29505 -0.12222 -0.29518 -0.11851 -0.29401 -0.11597 C -0.29323 -0.11435 -0.29154 -0.11458 -0.29024 -0.11458 C -0.2875 -0.11458 -0.28477 -0.1155 -0.28203 -0.11597 C -0.27865 -0.11805 -0.27995 -0.1162 -0.27826 -0.12407 C -0.27774 -0.12662 -0.27682 -0.13194 -0.27682 -0.13171 C -0.27709 -0.13865 -0.27669 -0.14537 -0.27748 -0.15208 C -0.27774 -0.15416 -0.27904 -0.15555 -0.27982 -0.1574 C -0.28112 -0.16064 -0.28151 -0.16273 -0.28347 -0.16527 C -0.28438 -0.16643 -0.28555 -0.16713 -0.28659 -0.16805 C -0.28919 -0.17013 -0.29427 -0.17129 -0.29623 -0.17199 C -0.30156 -0.17384 -0.29883 -0.17291 -0.30456 -0.17453 C -0.30899 -0.1743 -0.31354 -0.1743 -0.31797 -0.17338 C -0.32214 -0.17245 -0.32279 -0.16967 -0.3263 -0.16666 C -0.32969 -0.16365 -0.32761 -0.16736 -0.33073 -0.16273 C -0.33451 -0.15717 -0.33138 -0.15972 -0.33529 -0.1574 C -0.33906 -0.14838 -0.33659 -0.15347 -0.34284 -0.14259 L -0.34505 -0.13865 C -0.34557 -0.13634 -0.34597 -0.13425 -0.34649 -0.13194 C -0.34701 -0.13009 -0.34766 -0.12847 -0.34805 -0.12662 C -0.34844 -0.125 -0.34857 -0.12314 -0.34883 -0.12129 C -0.34857 -0.11504 -0.34883 -0.10879 -0.34805 -0.10254 C -0.34779 -0.10046 -0.34662 -0.09907 -0.34584 -0.09722 C -0.34427 -0.09421 -0.34102 -0.08912 -0.33906 -0.08796 L -0.33672 -0.08657 C -0.33438 -0.08703 -0.32865 -0.08564 -0.3263 -0.09074 C -0.32552 -0.09213 -0.32526 -0.09421 -0.32474 -0.09606 C -0.32552 -0.10046 -0.32578 -0.10578 -0.32774 -0.10925 C -0.32839 -0.11041 -0.32917 -0.11134 -0.33008 -0.11203 C -0.33151 -0.11319 -0.33307 -0.11365 -0.33451 -0.11458 L -0.33672 -0.11597 C -0.3405 -0.1155 -0.34427 -0.11574 -0.34805 -0.11458 C -0.3513 -0.11365 -0.35248 -0.11157 -0.35404 -0.10671 C -0.35521 -0.10324 -0.35638 -0.09976 -0.35703 -0.09606 C -0.35886 -0.08657 -0.35768 -0.09027 -0.36003 -0.08402 C -0.36185 -0.07129 -0.36289 -0.06875 -0.36081 -0.05324 C -0.36042 -0.05023 -0.35886 -0.04791 -0.35781 -0.04537 C -0.3556 -0.04027 -0.35534 -0.03912 -0.35248 -0.03472 C -0.35156 -0.0331 -0.35052 -0.03217 -0.34948 -0.03055 C -0.34557 -0.0243 -0.34636 -0.02361 -0.34284 -0.0199 C -0.3418 -0.01898 -0.34076 -0.01828 -0.33985 -0.01736 C -0.33698 -0.01458 -0.3375 -0.01342 -0.33373 -0.01203 C -0.33177 -0.01111 -0.32982 -0.01111 -0.32774 -0.01064 C -0.32604 -0.01111 -0.32409 -0.01064 -0.32253 -0.01203 C -0.32136 -0.01296 -0.32057 -0.01828 -0.32031 -0.0199 C -0.32057 -0.02175 -0.32044 -0.02384 -0.3211 -0.02523 C -0.32149 -0.02662 -0.32253 -0.02731 -0.32331 -0.028 C -0.32656 -0.03101 -0.32722 -0.03078 -0.33073 -0.03194 C -0.3336 -0.03148 -0.33646 -0.03263 -0.33906 -0.03055 C -0.34037 -0.02963 -0.34037 -0.02592 -0.34128 -0.02407 C -0.34193 -0.02268 -0.34284 -0.02222 -0.34349 -0.02129 C -0.34401 -0.0199 -0.34466 -0.01875 -0.34505 -0.01736 C -0.34544 -0.01597 -0.34544 -0.01458 -0.34584 -0.01342 C -0.34623 -0.01111 -0.34675 -0.00879 -0.34727 -0.00671 C -0.34701 -0.00138 -0.34688 0.00394 -0.34649 0.00926 C -0.3461 0.01436 -0.34544 0.01343 -0.34349 0.01737 C -0.34297 0.01852 -0.34258 0.02014 -0.34206 0.0213 C -0.34102 0.02362 -0.33998 0.0257 -0.33906 0.02801 C -0.33854 0.03056 -0.33776 0.03542 -0.33672 0.03727 C -0.33568 0.03959 -0.33425 0.04075 -0.33307 0.0426 C -0.33229 0.04399 -0.33151 0.04514 -0.33073 0.04676 C -0.32995 0.04838 -0.32943 0.05047 -0.32852 0.05209 C -0.32722 0.05417 -0.32539 0.05533 -0.32409 0.05741 C -0.32318 0.05857 -0.32266 0.06019 -0.32175 0.06135 C -0.32084 0.0625 -0.31979 0.06297 -0.31875 0.06412 C -0.3138 0.06899 -0.31641 0.06737 -0.31133 0.07061 C -0.3086 0.07246 -0.30651 0.07362 -0.30378 0.07477 C -0.3013 0.0757 -0.29623 0.07732 -0.29623 0.07755 C -0.2918 0.07639 -0.28724 0.0757 -0.28281 0.07477 C -0.28177 0.07454 -0.28073 0.07408 -0.27982 0.07338 C -0.27891 0.07269 -0.27826 0.07176 -0.27748 0.07061 C -0.27279 0.0632 -0.27305 0.0632 -0.27005 0.05602 C -0.27031 0.05371 -0.27018 0.05139 -0.27084 0.04931 C -0.27149 0.04723 -0.27409 0.04607 -0.27526 0.04537 C -0.27604 0.04676 -0.27696 0.04792 -0.27748 0.04931 C -0.27813 0.05093 -0.27852 0.05301 -0.27904 0.05463 C -0.27943 0.05602 -0.28008 0.05741 -0.28047 0.05857 C -0.28034 0.0632 -0.28073 0.06783 -0.27982 0.072 C -0.27813 0.07871 -0.27552 0.07894 -0.27305 0.08264 C -0.27227 0.0838 -0.27162 0.08565 -0.27084 0.08658 C -0.27018 0.0875 -0.26927 0.08727 -0.26849 0.08797 C -0.26771 0.08866 -0.26706 0.09005 -0.26628 0.09075 C -0.26211 0.09445 -0.25729 0.09561 -0.25274 0.09746 C -0.24883 0.097 -0.24479 0.09676 -0.24076 0.09607 C -0.23946 0.09584 -0.23828 0.09514 -0.23698 0.09468 C -0.23568 0.09422 -0.23307 0.09306 -0.23177 0.0919 C -0.23073 0.09121 -0.22982 0.09005 -0.22878 0.08936 C -0.2237 0.08588 -0.22774 0.08982 -0.22357 0.08658 C -0.22253 0.08588 -0.22162 0.08473 -0.22057 0.08403 C -0.21979 0.08357 -0.21901 0.08334 -0.21823 0.08264 C -0.21185 0.07778 -0.21875 0.08264 -0.21224 0.07593 C -0.20781 0.07153 -0.21172 0.08033 -0.20547 0.06945 L -0.19427 0.04931 L -0.19206 0.04537 C -0.19128 0.04399 -0.19063 0.04237 -0.18972 0.04144 C -0.18776 0.03866 -0.18594 0.03565 -0.18373 0.03334 C -0.18255 0.03195 -0.18125 0.03056 -0.18008 0.0294 C -0.17904 0.02848 -0.178 0.02755 -0.17709 0.02662 C -0.1763 0.02593 -0.17552 0.02477 -0.17474 0.02408 C -0.17409 0.02338 -0.17318 0.02338 -0.17253 0.02269 C -0.16693 0.0176 -0.17071 0.02014 -0.16654 0.01598 C -0.1655 0.01505 -0.16446 0.01436 -0.16354 0.01343 C -0.16276 0.0125 -0.16211 0.01135 -0.16133 0.01065 C -0.16003 0.0095 -0.15873 0.00903 -0.15755 0.00811 C -0.15677 0.00718 -0.15612 0.00602 -0.15534 0.00533 C -0.1461 -0.00185 -0.15482 0.00602 -0.14779 0.00139 C -0.14245 -0.00231 -0.14675 -0.00231 -0.1388 -0.00393 C -0.12826 -0.00625 -0.13477 -0.00509 -0.11927 -0.00671 L -0.09297 -0.00532 L -0.0711 -0.00393 L -0.02175 -0.00254 C -0.01432 -0.00208 -0.00248 0.00024 2.08333E-6 -4.44444E-6 Z " pathEditMode="relative" rAng="0" ptsTypes="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34" y="-386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6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/>
              <a:t>Write-Ahead Logging (WAL)</a:t>
            </a:r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38200" y="1690688"/>
            <a:ext cx="8484046" cy="5014912"/>
          </a:xfrm>
          <a:noFill/>
          <a:ln/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sz="3200" dirty="0" smtClean="0"/>
              <a:t>DB uses </a:t>
            </a:r>
            <a:r>
              <a:rPr lang="en-US" sz="3200" b="1" dirty="0" smtClean="0"/>
              <a:t>Write</a:t>
            </a:r>
            <a:r>
              <a:rPr lang="en-US" sz="3200" b="1" dirty="0"/>
              <a:t>-Ahead </a:t>
            </a:r>
            <a:r>
              <a:rPr lang="en-US" sz="3200" b="1" dirty="0" smtClean="0"/>
              <a:t>Logging (WAL)</a:t>
            </a:r>
            <a:r>
              <a:rPr lang="en-US" sz="3200" dirty="0" smtClean="0"/>
              <a:t> Protocol</a:t>
            </a:r>
            <a:r>
              <a:rPr lang="en-US" sz="3200" dirty="0"/>
              <a:t>:</a:t>
            </a:r>
            <a:endParaRPr lang="en-US" sz="3200" dirty="0" smtClean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971550" lvl="1" indent="-514350">
              <a:buAutoNum type="arabicPeriod"/>
            </a:pPr>
            <a:endParaRPr lang="en-US" sz="2800" dirty="0" smtClean="0"/>
          </a:p>
          <a:p>
            <a:pPr marL="971550" lvl="1" indent="-514350">
              <a:buAutoNum type="arabicPeriod"/>
            </a:pPr>
            <a:r>
              <a:rPr lang="en-US" sz="2800" dirty="0" smtClean="0"/>
              <a:t>Must </a:t>
            </a:r>
            <a:r>
              <a:rPr lang="en-US" sz="2800" i="1" dirty="0"/>
              <a:t>force </a:t>
            </a:r>
            <a:r>
              <a:rPr lang="en-US" sz="2800" i="1" dirty="0" smtClean="0"/>
              <a:t>log </a:t>
            </a:r>
            <a:r>
              <a:rPr lang="en-US" sz="2800" i="1" dirty="0"/>
              <a:t>record</a:t>
            </a:r>
            <a:r>
              <a:rPr lang="en-US" sz="2800" dirty="0"/>
              <a:t> for an update </a:t>
            </a:r>
            <a:r>
              <a:rPr lang="en-US" sz="2800" i="1" dirty="0"/>
              <a:t>before</a:t>
            </a:r>
            <a:r>
              <a:rPr lang="en-US" sz="2800" dirty="0"/>
              <a:t> the corresponding data page </a:t>
            </a:r>
            <a:r>
              <a:rPr lang="en-US" sz="2800" dirty="0" smtClean="0"/>
              <a:t>goes </a:t>
            </a:r>
            <a:r>
              <a:rPr lang="en-US" sz="2800" dirty="0"/>
              <a:t>to </a:t>
            </a:r>
            <a:r>
              <a:rPr lang="en-US" sz="2800" dirty="0" smtClean="0"/>
              <a:t>storage</a:t>
            </a:r>
          </a:p>
          <a:p>
            <a:pPr marL="971550" lvl="1" indent="-514350">
              <a:buAutoNum type="arabicPeriod"/>
            </a:pPr>
            <a:endParaRPr lang="en-US" sz="2800" dirty="0" smtClean="0"/>
          </a:p>
          <a:p>
            <a:pPr marL="971550" lvl="1" indent="-514350">
              <a:buAutoNum type="arabicPeriod"/>
            </a:pPr>
            <a:r>
              <a:rPr lang="en-US" sz="2800" dirty="0" smtClean="0"/>
              <a:t>Must </a:t>
            </a:r>
            <a:r>
              <a:rPr lang="en-US" sz="2800" i="1" dirty="0"/>
              <a:t>write all log records </a:t>
            </a:r>
            <a:r>
              <a:rPr lang="en-US" sz="2800" dirty="0"/>
              <a:t>for a </a:t>
            </a:r>
            <a:r>
              <a:rPr lang="en-US" sz="2800" dirty="0" smtClean="0"/>
              <a:t>TX </a:t>
            </a:r>
            <a:r>
              <a:rPr lang="en-US" sz="2800" i="1" dirty="0" smtClean="0"/>
              <a:t>before</a:t>
            </a:r>
            <a:r>
              <a:rPr lang="en-US" sz="2800" dirty="0" smtClean="0"/>
              <a:t> </a:t>
            </a:r>
            <a:r>
              <a:rPr lang="en-US" sz="2800" i="1" dirty="0" smtClean="0"/>
              <a:t>commit</a:t>
            </a:r>
            <a:endParaRPr lang="en-US" sz="2800" dirty="0"/>
          </a:p>
        </p:txBody>
      </p:sp>
      <p:sp>
        <p:nvSpPr>
          <p:cNvPr id="2" name="Rectangle 1"/>
          <p:cNvSpPr/>
          <p:nvPr/>
        </p:nvSpPr>
        <p:spPr>
          <a:xfrm>
            <a:off x="9322246" y="1690688"/>
            <a:ext cx="225546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</a:rPr>
              <a:t>Each update is logged! Why not reads?</a:t>
            </a:r>
          </a:p>
        </p:txBody>
      </p:sp>
      <p:sp>
        <p:nvSpPr>
          <p:cNvPr id="10" name="Rectangle 9"/>
          <p:cNvSpPr/>
          <p:nvPr/>
        </p:nvSpPr>
        <p:spPr>
          <a:xfrm>
            <a:off x="9253638" y="3613368"/>
            <a:ext cx="2693385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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u="sng" dirty="0" smtClean="0">
                <a:latin typeface="+mj-lt"/>
              </a:rPr>
              <a:t>Atomicity</a:t>
            </a:r>
            <a:endParaRPr lang="en-US" sz="3200" b="1" u="sng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253638" y="4920494"/>
            <a:ext cx="2693385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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u="sng" dirty="0" smtClean="0">
                <a:latin typeface="+mj-lt"/>
              </a:rPr>
              <a:t>Durability</a:t>
            </a:r>
            <a:endParaRPr lang="en-US" sz="3200" b="1" u="sng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2803831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Motivation: Concurrency with Isolation &amp; consistency</a:t>
            </a:r>
          </a:p>
          <a:p>
            <a:pPr lvl="1"/>
            <a:r>
              <a:rPr lang="en-US" dirty="0" smtClean="0"/>
              <a:t>Using TXNs…</a:t>
            </a:r>
          </a:p>
          <a:p>
            <a:endParaRPr lang="en-US" dirty="0" smtClean="0"/>
          </a:p>
          <a:p>
            <a:r>
              <a:rPr lang="en-US" dirty="0" smtClean="0"/>
              <a:t>Scheduling</a:t>
            </a:r>
          </a:p>
          <a:p>
            <a:endParaRPr lang="en-US" dirty="0"/>
          </a:p>
          <a:p>
            <a:r>
              <a:rPr lang="en-US" dirty="0" err="1" smtClean="0"/>
              <a:t>Serializability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Conflict types &amp; classic anomalies</a:t>
            </a:r>
            <a:endParaRPr lang="en-US" i="1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037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of SQL semantics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3648901" y="1443866"/>
            <a:ext cx="289560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R.A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S.B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974813" y="2590773"/>
          <a:ext cx="6096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974813" y="4511013"/>
          <a:ext cx="990600" cy="20726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57200"/>
                <a:gridCol w="533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283532" y="2972853"/>
          <a:ext cx="1447800" cy="36271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Right Arrow 9"/>
          <p:cNvSpPr/>
          <p:nvPr/>
        </p:nvSpPr>
        <p:spPr bwMode="auto">
          <a:xfrm>
            <a:off x="2783744" y="4358167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58489" y="3368013"/>
            <a:ext cx="121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Cross Product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8033661" y="4801870"/>
          <a:ext cx="14478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" name="Right Arrow 15"/>
          <p:cNvSpPr/>
          <p:nvPr/>
        </p:nvSpPr>
        <p:spPr bwMode="auto">
          <a:xfrm>
            <a:off x="7041414" y="1849845"/>
            <a:ext cx="1021646" cy="458859"/>
          </a:xfrm>
          <a:prstGeom prst="right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8559973" y="1460152"/>
          <a:ext cx="5334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ight Brace 6"/>
          <p:cNvSpPr/>
          <p:nvPr/>
        </p:nvSpPr>
        <p:spPr>
          <a:xfrm>
            <a:off x="1889213" y="2436195"/>
            <a:ext cx="576944" cy="4340500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 bwMode="auto">
          <a:xfrm rot="16200000">
            <a:off x="8508990" y="3591539"/>
            <a:ext cx="625778" cy="481649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093374" y="3416864"/>
            <a:ext cx="1562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Apply </a:t>
            </a:r>
            <a:r>
              <a:rPr lang="en-US" sz="2400" dirty="0" smtClean="0">
                <a:latin typeface="+mj-lt"/>
              </a:rPr>
              <a:t>Projection</a:t>
            </a:r>
            <a:endParaRPr lang="en-US" sz="2400" dirty="0">
              <a:latin typeface="+mj-lt"/>
            </a:endParaRPr>
          </a:p>
        </p:txBody>
      </p:sp>
      <p:sp>
        <p:nvSpPr>
          <p:cNvPr id="23" name="Right Arrow 22"/>
          <p:cNvSpPr/>
          <p:nvPr/>
        </p:nvSpPr>
        <p:spPr bwMode="auto">
          <a:xfrm>
            <a:off x="6489229" y="5328730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81068" y="3900801"/>
            <a:ext cx="1761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Apply Selections / Conditions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70103" y="1381851"/>
            <a:ext cx="15620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>
                <a:latin typeface="+mj-lt"/>
              </a:rPr>
              <a:t>Output</a:t>
            </a:r>
            <a:endParaRPr lang="en-US" sz="2400" i="1" dirty="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282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  <p:bldP spid="16" grpId="0" animBg="1"/>
      <p:bldP spid="7" grpId="0" animBg="1"/>
      <p:bldP spid="20" grpId="0" animBg="1"/>
      <p:bldP spid="21" grpId="0"/>
      <p:bldP spid="23" grpId="0" animBg="1"/>
      <p:bldP spid="24" grpId="0"/>
      <p:bldP spid="25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Concurrency: Isolation &amp; Consistency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8999483" cy="4351338"/>
          </a:xfrm>
        </p:spPr>
        <p:txBody>
          <a:bodyPr/>
          <a:lstStyle/>
          <a:p>
            <a:r>
              <a:rPr lang="en-US" dirty="0" smtClean="0"/>
              <a:t>The DBMS must handle concurrency such that…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b="1" u="sng" dirty="0" smtClean="0"/>
              <a:t>I</a:t>
            </a:r>
            <a:r>
              <a:rPr lang="en-US" sz="2800" b="1" dirty="0" smtClean="0"/>
              <a:t>solation</a:t>
            </a:r>
            <a:r>
              <a:rPr lang="en-US" sz="2800" dirty="0" smtClean="0"/>
              <a:t> is maintained: Users must be able to execute each TXN </a:t>
            </a:r>
            <a:r>
              <a:rPr lang="en-US" sz="2800" b="1" dirty="0" smtClean="0"/>
              <a:t>as if they were the only user</a:t>
            </a:r>
          </a:p>
          <a:p>
            <a:pPr lvl="2"/>
            <a:r>
              <a:rPr lang="en-US" sz="2400" dirty="0" smtClean="0"/>
              <a:t>DBMS handles the details of </a:t>
            </a:r>
            <a:r>
              <a:rPr lang="en-US" sz="2400" i="1" dirty="0" smtClean="0"/>
              <a:t>interleaving</a:t>
            </a:r>
            <a:r>
              <a:rPr lang="en-US" sz="2400" dirty="0" smtClean="0"/>
              <a:t> various TXNs</a:t>
            </a:r>
          </a:p>
          <a:p>
            <a:pPr lvl="2"/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sz="2800" b="1" u="sng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800" b="1" u="sng" dirty="0" smtClean="0"/>
              <a:t>C</a:t>
            </a:r>
            <a:r>
              <a:rPr lang="en-US" sz="2800" b="1" dirty="0" smtClean="0"/>
              <a:t>onsistency</a:t>
            </a:r>
            <a:r>
              <a:rPr lang="en-US" sz="2800" dirty="0" smtClean="0"/>
              <a:t> is maintained: TXNs must leave the DB in a </a:t>
            </a:r>
            <a:r>
              <a:rPr lang="en-US" sz="2800" b="1" dirty="0" smtClean="0"/>
              <a:t>consistent state</a:t>
            </a:r>
          </a:p>
          <a:p>
            <a:pPr lvl="2"/>
            <a:r>
              <a:rPr lang="en-US" sz="2400" dirty="0" smtClean="0"/>
              <a:t>DBMS handles the details of enforcing integrity constraints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0357693" y="2617076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AC</a:t>
            </a:r>
            <a:r>
              <a:rPr lang="en-US" sz="3200" b="1" u="sng" dirty="0" smtClean="0">
                <a:latin typeface="+mj-lt"/>
              </a:rPr>
              <a:t>I</a:t>
            </a:r>
            <a:r>
              <a:rPr lang="en-US" sz="3200" dirty="0" smtClean="0">
                <a:latin typeface="+mj-lt"/>
              </a:rPr>
              <a:t>D</a:t>
            </a:r>
            <a:endParaRPr lang="en-US" sz="32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357693" y="4593020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</a:t>
            </a:r>
            <a:r>
              <a:rPr lang="en-US" sz="3200" b="1" u="sng" dirty="0" smtClean="0">
                <a:latin typeface="+mj-lt"/>
              </a:rPr>
              <a:t>C</a:t>
            </a:r>
            <a:r>
              <a:rPr lang="en-US" sz="3200" dirty="0" smtClean="0">
                <a:latin typeface="+mj-lt"/>
              </a:rPr>
              <a:t>ID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523631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Example- consider two TXNs: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934564" y="5386352"/>
            <a:ext cx="6322872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What goes / could go wrong here??</a:t>
            </a:r>
            <a:endParaRPr lang="en-US" sz="3200" b="1" dirty="0">
              <a:latin typeface="+mj-lt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192696" y="4399722"/>
            <a:ext cx="10419535" cy="1325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43325" y="2697456"/>
            <a:ext cx="481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8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8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3325" y="3585352"/>
            <a:ext cx="479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87906" y="2666677"/>
            <a:ext cx="1636987" cy="58477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smtClean="0">
                <a:latin typeface="+mj-lt"/>
              </a:rPr>
              <a:t>A += 100</a:t>
            </a:r>
            <a:endParaRPr lang="en-US" sz="320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409677" y="2666677"/>
            <a:ext cx="1545616" cy="58477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B</a:t>
            </a:r>
            <a:r>
              <a:rPr lang="en-US" sz="3200" dirty="0" smtClean="0">
                <a:latin typeface="+mj-lt"/>
              </a:rPr>
              <a:t> -= 100</a:t>
            </a:r>
            <a:endParaRPr lang="en-US" sz="32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70916" y="3550699"/>
            <a:ext cx="1737976" cy="584775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 *= 1.06</a:t>
            </a:r>
            <a:endParaRPr lang="en-US" sz="32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03907" y="3557652"/>
            <a:ext cx="1726755" cy="584775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B</a:t>
            </a:r>
            <a:r>
              <a:rPr lang="en-US" sz="3200" dirty="0" smtClean="0">
                <a:latin typeface="+mj-lt"/>
              </a:rPr>
              <a:t> *= 1.06</a:t>
            </a:r>
            <a:endParaRPr lang="en-US" sz="32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955293" y="4442514"/>
            <a:ext cx="797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smtClean="0">
                <a:latin typeface="+mj-lt"/>
              </a:rPr>
              <a:t>Time</a:t>
            </a:r>
            <a:endParaRPr lang="en-US" sz="2400" i="1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8200" y="1680047"/>
            <a:ext cx="67351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The DBMS can also </a:t>
            </a:r>
            <a:r>
              <a:rPr lang="en-US" sz="3200" b="1" dirty="0" smtClean="0">
                <a:latin typeface="+mj-lt"/>
              </a:rPr>
              <a:t>interleave</a:t>
            </a:r>
            <a:r>
              <a:rPr lang="en-US" sz="3200" dirty="0" smtClean="0">
                <a:latin typeface="+mj-lt"/>
              </a:rPr>
              <a:t> the TXNs</a:t>
            </a:r>
            <a:endParaRPr lang="en-US" sz="3200" b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4229315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Scheduling 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92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838200" y="1983086"/>
            <a:ext cx="6410739" cy="1413919"/>
            <a:chOff x="543325" y="2666677"/>
            <a:chExt cx="10367750" cy="174540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55754" y="2666678"/>
              <a:ext cx="2053741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latin typeface="+mj-lt"/>
                </a:rPr>
                <a:t>A += 100</a:t>
              </a:r>
              <a:endParaRPr lang="en-US" sz="2400"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010082" y="2666677"/>
              <a:ext cx="1944858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-= 100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201858" y="3550698"/>
              <a:ext cx="2175586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A *= 1.06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522448" y="3554575"/>
              <a:ext cx="2162625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*= 1.06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838200" y="4448206"/>
            <a:ext cx="6410739" cy="1413919"/>
            <a:chOff x="543325" y="2666677"/>
            <a:chExt cx="10367750" cy="1745405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755754" y="2666678"/>
              <a:ext cx="2053741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latin typeface="+mj-lt"/>
                </a:rPr>
                <a:t>A += 100</a:t>
              </a:r>
              <a:endParaRPr lang="en-US" sz="2400"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631331" y="2666677"/>
              <a:ext cx="1944858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-= 100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0082" y="3585352"/>
              <a:ext cx="2175586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A *= 1.06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330672" y="3589229"/>
              <a:ext cx="2162625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*= 1.06</a:t>
              </a:r>
              <a:endParaRPr lang="en-US" sz="2400" dirty="0">
                <a:latin typeface="+mj-lt"/>
              </a:endParaRPr>
            </a:p>
          </p:txBody>
        </p:sp>
      </p:grpSp>
      <p:graphicFrame>
        <p:nvGraphicFramePr>
          <p:cNvPr id="37" name="Table 36"/>
          <p:cNvGraphicFramePr>
            <a:graphicFrameLocks noGrp="1"/>
          </p:cNvGraphicFramePr>
          <p:nvPr>
            <p:extLst/>
          </p:nvPr>
        </p:nvGraphicFramePr>
        <p:xfrm>
          <a:off x="8079147" y="644053"/>
          <a:ext cx="1853422" cy="81989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i="1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$200</a:t>
                      </a:r>
                      <a:endParaRPr lang="en-US" i="1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8079147" y="2651550"/>
          <a:ext cx="1853422" cy="81989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$159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3" name="Table 42"/>
          <p:cNvGraphicFramePr>
            <a:graphicFrameLocks noGrp="1"/>
          </p:cNvGraphicFramePr>
          <p:nvPr>
            <p:extLst/>
          </p:nvPr>
        </p:nvGraphicFramePr>
        <p:xfrm>
          <a:off x="8061966" y="5122391"/>
          <a:ext cx="1853422" cy="81989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$159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$112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6836849" y="607513"/>
            <a:ext cx="11661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smtClean="0">
                <a:latin typeface="+mj-lt"/>
              </a:rPr>
              <a:t>Starting Balance</a:t>
            </a:r>
            <a:endParaRPr lang="en-US" sz="2400" i="1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0366007" y="3521701"/>
            <a:ext cx="1519013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Different result than serial T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  <a:sym typeface="Wingdings"/>
              </a:rPr>
              <a:t>T</a:t>
            </a:r>
            <a:r>
              <a:rPr lang="en-US" sz="2400" baseline="-25000" dirty="0" smtClean="0">
                <a:latin typeface="+mj-lt"/>
                <a:sym typeface="Wingdings"/>
              </a:rPr>
              <a:t>2</a:t>
            </a:r>
            <a:r>
              <a:rPr lang="en-US" sz="2400" dirty="0" smtClean="0">
                <a:latin typeface="+mj-lt"/>
              </a:rPr>
              <a:t>!</a:t>
            </a:r>
            <a:endParaRPr lang="en-US" sz="2400" dirty="0">
              <a:latin typeface="+mj-lt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8922044" y="5414534"/>
            <a:ext cx="766777" cy="597702"/>
          </a:xfrm>
          <a:prstGeom prst="ellipse">
            <a:avLst/>
          </a:prstGeom>
          <a:solidFill>
            <a:srgbClr val="FF0000">
              <a:alpha val="15000"/>
            </a:srgbClr>
          </a:solidFill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838200" y="1316653"/>
            <a:ext cx="3092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>
                <a:latin typeface="+mj-lt"/>
              </a:rPr>
              <a:t>Serial schedule T</a:t>
            </a:r>
            <a:r>
              <a:rPr lang="en-US" sz="2400" u="sng" baseline="-25000" dirty="0" smtClean="0">
                <a:latin typeface="+mj-lt"/>
              </a:rPr>
              <a:t>1</a:t>
            </a:r>
            <a:r>
              <a:rPr lang="en-US" sz="2400" u="sng" dirty="0" smtClean="0">
                <a:latin typeface="+mj-lt"/>
                <a:sym typeface="Wingdings"/>
              </a:rPr>
              <a:t>T</a:t>
            </a:r>
            <a:r>
              <a:rPr lang="en-US" sz="2400" u="sng" baseline="-25000" dirty="0" smtClean="0">
                <a:latin typeface="+mj-lt"/>
                <a:sym typeface="Wingdings"/>
              </a:rPr>
              <a:t>2</a:t>
            </a:r>
            <a:r>
              <a:rPr lang="en-US" sz="2400" u="sng" dirty="0" smtClean="0">
                <a:latin typeface="+mj-lt"/>
              </a:rPr>
              <a:t>: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8200" y="3764487"/>
            <a:ext cx="30523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u="sng" dirty="0" smtClean="0">
                <a:latin typeface="+mj-lt"/>
              </a:rPr>
              <a:t>Interleaved </a:t>
            </a:r>
            <a:r>
              <a:rPr lang="en-US" sz="2400" u="sng" dirty="0" smtClean="0">
                <a:latin typeface="+mj-lt"/>
              </a:rPr>
              <a:t>schedule B: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5181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Scheduling</a:t>
            </a:r>
            <a:r>
              <a:rPr lang="en-US" dirty="0" smtClean="0"/>
              <a:t> Definitions</a:t>
            </a:r>
            <a:endParaRPr 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76400"/>
            <a:ext cx="10515600" cy="4800600"/>
          </a:xfrm>
          <a:noFill/>
          <a:ln/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b="1" u="sng" dirty="0"/>
              <a:t>s</a:t>
            </a:r>
            <a:r>
              <a:rPr lang="en-US" b="1" u="sng" dirty="0" smtClean="0"/>
              <a:t>erial schedule</a:t>
            </a:r>
            <a:r>
              <a:rPr lang="en-US" dirty="0"/>
              <a:t> </a:t>
            </a:r>
            <a:r>
              <a:rPr lang="en-US" dirty="0" smtClean="0"/>
              <a:t>is one that </a:t>
            </a:r>
            <a:r>
              <a:rPr lang="en-US" dirty="0"/>
              <a:t>does not interleave the actions of different </a:t>
            </a:r>
            <a:r>
              <a:rPr lang="en-US" dirty="0" smtClean="0"/>
              <a:t>transactions</a:t>
            </a:r>
            <a:endParaRPr lang="en-US" dirty="0"/>
          </a:p>
          <a:p>
            <a:endParaRPr lang="en-US" i="1" u="sng" dirty="0" smtClean="0">
              <a:solidFill>
                <a:schemeClr val="accent2"/>
              </a:solidFill>
            </a:endParaRPr>
          </a:p>
          <a:p>
            <a:r>
              <a:rPr lang="en-US" dirty="0" smtClean="0"/>
              <a:t>A and B are </a:t>
            </a:r>
            <a:r>
              <a:rPr lang="en-US" b="1" u="sng" dirty="0"/>
              <a:t>e</a:t>
            </a:r>
            <a:r>
              <a:rPr lang="en-US" b="1" u="sng" dirty="0" smtClean="0"/>
              <a:t>quivalent schedules</a:t>
            </a:r>
            <a:r>
              <a:rPr lang="en-US" dirty="0" smtClean="0"/>
              <a:t> if,</a:t>
            </a:r>
            <a:r>
              <a:rPr lang="en-US" i="1" dirty="0" smtClean="0"/>
              <a:t> </a:t>
            </a:r>
            <a:r>
              <a:rPr lang="en-US" b="1" i="1" dirty="0"/>
              <a:t>f</a:t>
            </a:r>
            <a:r>
              <a:rPr lang="en-US" b="1" i="1" dirty="0" smtClean="0"/>
              <a:t>or </a:t>
            </a:r>
            <a:r>
              <a:rPr lang="en-US" b="1" i="1" dirty="0"/>
              <a:t>any database state</a:t>
            </a:r>
            <a:r>
              <a:rPr lang="en-US" dirty="0"/>
              <a:t>, the effect </a:t>
            </a:r>
            <a:r>
              <a:rPr lang="en-US" dirty="0" smtClean="0"/>
              <a:t>on DB of </a:t>
            </a:r>
            <a:r>
              <a:rPr lang="en-US" dirty="0"/>
              <a:t>executing </a:t>
            </a:r>
            <a:r>
              <a:rPr lang="en-US" dirty="0" smtClean="0"/>
              <a:t>A </a:t>
            </a:r>
            <a:r>
              <a:rPr lang="en-US" b="1" dirty="0"/>
              <a:t>is identical to </a:t>
            </a:r>
            <a:r>
              <a:rPr lang="en-US" dirty="0"/>
              <a:t>the effect of executing </a:t>
            </a:r>
            <a:r>
              <a:rPr lang="en-US" dirty="0" smtClean="0"/>
              <a:t>B</a:t>
            </a:r>
            <a:endParaRPr lang="en-US" dirty="0"/>
          </a:p>
          <a:p>
            <a:endParaRPr lang="en-US" i="1" u="sng" dirty="0" smtClean="0">
              <a:solidFill>
                <a:schemeClr val="accent2"/>
              </a:solidFill>
            </a:endParaRPr>
          </a:p>
          <a:p>
            <a:r>
              <a:rPr lang="en-US" i="1" dirty="0" smtClean="0"/>
              <a:t>A </a:t>
            </a:r>
            <a:r>
              <a:rPr lang="en-US" b="1" u="sng" dirty="0"/>
              <a:t>s</a:t>
            </a:r>
            <a:r>
              <a:rPr lang="en-US" b="1" u="sng" dirty="0" smtClean="0"/>
              <a:t>erializable schedule</a:t>
            </a:r>
            <a:r>
              <a:rPr lang="en-US" dirty="0" smtClean="0"/>
              <a:t> is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dirty="0"/>
              <a:t>schedule that is equivalent to </a:t>
            </a:r>
            <a:r>
              <a:rPr lang="en-US" b="1" i="1" dirty="0"/>
              <a:t>some</a:t>
            </a:r>
            <a:r>
              <a:rPr lang="en-US" dirty="0"/>
              <a:t> serial execution of the transactions.</a:t>
            </a:r>
          </a:p>
          <a:p>
            <a:pPr>
              <a:buFont typeface="Wingdings" charset="2"/>
              <a:buNone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73349" y="5204479"/>
            <a:ext cx="428045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The word “</a:t>
            </a:r>
            <a:r>
              <a:rPr lang="en-US" sz="2800" b="1" dirty="0">
                <a:latin typeface="+mj-lt"/>
              </a:rPr>
              <a:t>some” </a:t>
            </a:r>
            <a:r>
              <a:rPr lang="en-US" sz="2800" dirty="0">
                <a:latin typeface="+mj-lt"/>
              </a:rPr>
              <a:t>makes this </a:t>
            </a:r>
            <a:r>
              <a:rPr lang="en-US" sz="2800" dirty="0" err="1">
                <a:latin typeface="+mj-lt"/>
              </a:rPr>
              <a:t>def</a:t>
            </a:r>
            <a:r>
              <a:rPr lang="en-US" sz="2800" dirty="0">
                <a:latin typeface="+mj-lt"/>
              </a:rPr>
              <a:t> powerful and tricky!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5488430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build="p" animBg="1"/>
      <p:bldP spid="3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Serializable?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94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301131" y="2988132"/>
            <a:ext cx="7159843" cy="1707737"/>
            <a:chOff x="543325" y="2639978"/>
            <a:chExt cx="10367750" cy="1772104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3325" y="2697456"/>
              <a:ext cx="694507" cy="542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3325" y="3585352"/>
              <a:ext cx="694507" cy="542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55754" y="2639978"/>
              <a:ext cx="2110448" cy="542941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A += 100</a:t>
              </a:r>
              <a:endParaRPr lang="en-US" sz="2800"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286442" y="2650774"/>
              <a:ext cx="1996710" cy="542941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B</a:t>
              </a:r>
              <a:r>
                <a:rPr lang="en-US" sz="2800" dirty="0" smtClean="0">
                  <a:latin typeface="+mj-lt"/>
                </a:rPr>
                <a:t> -= 100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001974" y="3550697"/>
              <a:ext cx="2238116" cy="542941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 *= 1.06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481159" y="3557633"/>
              <a:ext cx="2224189" cy="542941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B</a:t>
              </a:r>
              <a:r>
                <a:rPr lang="en-US" sz="2800" dirty="0" smtClean="0">
                  <a:latin typeface="+mj-lt"/>
                </a:rPr>
                <a:t> *= 1.06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8404227" y="4906677"/>
            <a:ext cx="336867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Same as a serial schedule </a:t>
            </a:r>
            <a:r>
              <a:rPr lang="en-US" sz="2400" b="1" i="1" dirty="0" smtClean="0">
                <a:latin typeface="+mj-lt"/>
              </a:rPr>
              <a:t>for all possible values of A, B = </a:t>
            </a:r>
            <a:r>
              <a:rPr lang="en-US" sz="2400" b="1" u="sng" dirty="0" smtClean="0">
                <a:latin typeface="+mj-lt"/>
              </a:rPr>
              <a:t>serializable</a:t>
            </a:r>
            <a:endParaRPr lang="en-US" sz="2400" u="sng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09586" y="1196509"/>
            <a:ext cx="2260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>
                <a:latin typeface="+mj-lt"/>
              </a:rPr>
              <a:t>Serial </a:t>
            </a:r>
            <a:r>
              <a:rPr lang="en-US" sz="2400" u="sng" smtClean="0">
                <a:latin typeface="+mj-lt"/>
              </a:rPr>
              <a:t>schedules:</a:t>
            </a:r>
            <a:endParaRPr lang="en-US" sz="2400" u="sng" dirty="0" smtClean="0">
              <a:latin typeface="+mj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809586" y="1764477"/>
          <a:ext cx="3963314" cy="11125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581"/>
                <a:gridCol w="1499933"/>
                <a:gridCol w="1590800"/>
              </a:tblGrid>
              <a:tr h="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>
                          <a:sym typeface="Wingdings"/>
                        </a:rPr>
                        <a:t>T</a:t>
                      </a:r>
                      <a:r>
                        <a:rPr lang="en-US" baseline="-25000" dirty="0" smtClean="0">
                          <a:sym typeface="Wingdings"/>
                        </a:rPr>
                        <a:t>2</a:t>
                      </a:r>
                      <a:endParaRPr 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1.06*(A+100)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1.06*(B-100)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>
                          <a:sym typeface="Wingdings"/>
                        </a:rPr>
                        <a:t>T</a:t>
                      </a:r>
                      <a:r>
                        <a:rPr lang="en-US" baseline="-25000" dirty="0" smtClean="0">
                          <a:sym typeface="Wingdings"/>
                        </a:rPr>
                        <a:t>1</a:t>
                      </a:r>
                      <a:endParaRPr 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1.06*A + 100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1.06*B - 100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82167" y="3566742"/>
          <a:ext cx="3090733" cy="7391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99933"/>
                <a:gridCol w="15908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r>
                        <a:rPr lang="en-US" dirty="0" smtClean="0"/>
                        <a:t>1.06*(A+100)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1.06*(B-100)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Rounded Rectangle 16"/>
          <p:cNvSpPr/>
          <p:nvPr/>
        </p:nvSpPr>
        <p:spPr>
          <a:xfrm>
            <a:off x="7699513" y="2093843"/>
            <a:ext cx="4174435" cy="424070"/>
          </a:xfrm>
          <a:prstGeom prst="roundRect">
            <a:avLst/>
          </a:prstGeom>
          <a:solidFill>
            <a:schemeClr val="accent6">
              <a:lumMod val="20000"/>
              <a:lumOff val="80000"/>
              <a:alpha val="56000"/>
            </a:schemeClr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8584096" y="3899168"/>
            <a:ext cx="3267860" cy="424070"/>
          </a:xfrm>
          <a:prstGeom prst="roundRect">
            <a:avLst/>
          </a:prstGeom>
          <a:solidFill>
            <a:schemeClr val="accent6">
              <a:lumMod val="20000"/>
              <a:lumOff val="80000"/>
              <a:alpha val="56000"/>
            </a:schemeClr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5939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The DBMS’s view of the schedule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95</a:t>
            </a:fld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838200" y="1529121"/>
            <a:ext cx="4727713" cy="1379065"/>
            <a:chOff x="543325" y="2666677"/>
            <a:chExt cx="10367750" cy="1745405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755754" y="2666678"/>
              <a:ext cx="2197792" cy="467443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+mj-lt"/>
                </a:rPr>
                <a:t>A += 100</a:t>
              </a:r>
              <a:endParaRPr lang="en-US"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631332" y="2666677"/>
              <a:ext cx="2085301" cy="467443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j-lt"/>
                </a:rPr>
                <a:t>B</a:t>
              </a:r>
              <a:r>
                <a:rPr lang="en-US" dirty="0" smtClean="0">
                  <a:latin typeface="+mj-lt"/>
                </a:rPr>
                <a:t> -= 100</a:t>
              </a:r>
              <a:endParaRPr lang="en-US" dirty="0"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0083" y="3585352"/>
              <a:ext cx="2320831" cy="467443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j-lt"/>
                </a:rPr>
                <a:t>A *= 1.06</a:t>
              </a:r>
              <a:endParaRPr lang="en-US" dirty="0"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330672" y="3589229"/>
              <a:ext cx="2306769" cy="467443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j-lt"/>
                </a:rPr>
                <a:t>B</a:t>
              </a:r>
              <a:r>
                <a:rPr lang="en-US" dirty="0" smtClean="0">
                  <a:latin typeface="+mj-lt"/>
                </a:rPr>
                <a:t> *= 1.06</a:t>
              </a:r>
              <a:endParaRPr lang="en-US" dirty="0">
                <a:latin typeface="+mj-lt"/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>
            <a:off x="1467074" y="5793391"/>
            <a:ext cx="8133396" cy="1468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74643" y="4202857"/>
            <a:ext cx="402739" cy="6214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8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8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74643" y="5016222"/>
            <a:ext cx="401397" cy="6214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467074" y="4251972"/>
            <a:ext cx="792205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R(A)</a:t>
            </a:r>
            <a:endParaRPr lang="en-US" sz="2800" dirty="0">
              <a:latin typeface="+mj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366210" y="5020827"/>
            <a:ext cx="792205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R(A)</a:t>
            </a:r>
            <a:endParaRPr lang="en-US" sz="2800" dirty="0">
              <a:latin typeface="+mj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448971" y="4253623"/>
            <a:ext cx="917239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W(A)</a:t>
            </a:r>
            <a:endParaRPr lang="en-US" sz="2800" dirty="0">
              <a:latin typeface="+mj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287570" y="5020827"/>
            <a:ext cx="917239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W</a:t>
            </a:r>
            <a:r>
              <a:rPr lang="en-US" sz="2800" dirty="0" smtClean="0">
                <a:latin typeface="+mj-lt"/>
              </a:rPr>
              <a:t>(A)</a:t>
            </a:r>
            <a:endParaRPr lang="en-US" sz="2800" dirty="0">
              <a:latin typeface="+mj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333964" y="5016222"/>
            <a:ext cx="782587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R(B)</a:t>
            </a:r>
            <a:endParaRPr lang="en-US" sz="2800" dirty="0">
              <a:latin typeface="+mj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255324" y="5016222"/>
            <a:ext cx="917239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W(B)</a:t>
            </a:r>
            <a:endParaRPr lang="en-US" sz="28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85382" y="4250321"/>
            <a:ext cx="782587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R(B)</a:t>
            </a:r>
            <a:endParaRPr lang="en-US" sz="2800" dirty="0">
              <a:latin typeface="+mj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267279" y="4251972"/>
            <a:ext cx="907621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W(B)</a:t>
            </a:r>
            <a:endParaRPr lang="en-US" sz="2800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39231" y="956642"/>
            <a:ext cx="5916094" cy="222636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43498" y="1432072"/>
            <a:ext cx="341906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Each action in the TXNs </a:t>
            </a:r>
            <a:r>
              <a:rPr lang="en-US" sz="2400" i="1" dirty="0" smtClean="0">
                <a:latin typeface="+mj-lt"/>
              </a:rPr>
              <a:t>reads a value from global memory</a:t>
            </a:r>
            <a:r>
              <a:rPr lang="en-US" sz="2400" dirty="0" smtClean="0">
                <a:latin typeface="+mj-lt"/>
              </a:rPr>
              <a:t> and then </a:t>
            </a:r>
            <a:r>
              <a:rPr lang="en-US" sz="2400" i="1" dirty="0" smtClean="0">
                <a:latin typeface="+mj-lt"/>
              </a:rPr>
              <a:t>writes one back to it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Scheduling order matters!</a:t>
            </a:r>
            <a:endParaRPr lang="en-US" sz="24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7" name="Rectangle 3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345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Conflict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743199"/>
            <a:ext cx="7105183" cy="2464265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r>
              <a:rPr lang="en-US" dirty="0" smtClean="0"/>
              <a:t>Thus, there are three types of conflicts:</a:t>
            </a:r>
          </a:p>
          <a:p>
            <a:pPr lvl="1"/>
            <a:r>
              <a:rPr lang="en-US" dirty="0" smtClean="0"/>
              <a:t>Read-Write </a:t>
            </a:r>
            <a:r>
              <a:rPr lang="en-US" dirty="0"/>
              <a:t>conflicts (RW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Write-Read conflicts (WR) </a:t>
            </a:r>
            <a:endParaRPr lang="en-US" dirty="0" smtClean="0"/>
          </a:p>
          <a:p>
            <a:pPr lvl="1"/>
            <a:r>
              <a:rPr lang="en-US" dirty="0"/>
              <a:t>Write-Write conflicts (WW</a:t>
            </a:r>
            <a:r>
              <a:rPr lang="en-US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34668" y="3834421"/>
            <a:ext cx="2919132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+mj-lt"/>
              </a:rPr>
              <a:t>Why no “RR Conflict”?</a:t>
            </a:r>
          </a:p>
        </p:txBody>
      </p:sp>
      <p:sp>
        <p:nvSpPr>
          <p:cNvPr id="10" name="Rectangle 9"/>
          <p:cNvSpPr/>
          <p:nvPr/>
        </p:nvSpPr>
        <p:spPr>
          <a:xfrm>
            <a:off x="962083" y="1686034"/>
            <a:ext cx="10391717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Two actions </a:t>
            </a:r>
            <a:r>
              <a:rPr lang="en-US" sz="2800" b="1" u="sng" dirty="0">
                <a:latin typeface="+mj-lt"/>
              </a:rPr>
              <a:t>conflict</a:t>
            </a:r>
            <a:r>
              <a:rPr lang="en-US" sz="2800" dirty="0">
                <a:latin typeface="+mj-lt"/>
              </a:rPr>
              <a:t> if they are part of different TXNs, involve the same variable, and at least one of them is a write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62083" y="5493183"/>
            <a:ext cx="10391717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+mj-lt"/>
              </a:rPr>
              <a:t>Interleaving anomalies occur with / because of these conflicts between TXNs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i="1" dirty="0" smtClean="0">
                <a:latin typeface="+mj-lt"/>
              </a:rPr>
              <a:t>(but these conflicts can occur without causing anomalies!)</a:t>
            </a:r>
            <a:endParaRPr lang="en-US" sz="2800" i="1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38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838200" y="3614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Classic Anomalies with Interleaved Execution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785738"/>
            <a:ext cx="32698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latin typeface="+mj-lt"/>
              </a:rPr>
              <a:t>“Unrepeatable read”:</a:t>
            </a:r>
            <a:endParaRPr lang="en-US" sz="2800" b="1" dirty="0">
              <a:latin typeface="+mj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538710" y="1717853"/>
            <a:ext cx="3440217" cy="839324"/>
            <a:chOff x="838200" y="3582236"/>
            <a:chExt cx="5652352" cy="1645314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1286648" y="5222672"/>
              <a:ext cx="5201449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838200" y="3582236"/>
              <a:ext cx="648435" cy="784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0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0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38200" y="4437880"/>
              <a:ext cx="648435" cy="784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0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668787" y="3582236"/>
              <a:ext cx="1017162" cy="78432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R(A)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473390" y="3582236"/>
              <a:ext cx="1017162" cy="78432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R(A)</a:t>
              </a:r>
              <a:endParaRPr lang="en-US" sz="2000" dirty="0">
                <a:latin typeface="+mj-lt"/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2692474" y="4437882"/>
              <a:ext cx="2702321" cy="789668"/>
              <a:chOff x="2692474" y="4437882"/>
              <a:chExt cx="2702321" cy="789668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2692474" y="4443220"/>
                <a:ext cx="1017162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R(A)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3716162" y="4442140"/>
                <a:ext cx="1164653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W</a:t>
                </a:r>
                <a:r>
                  <a:rPr lang="en-US" sz="2000" dirty="0" smtClean="0">
                    <a:latin typeface="+mj-lt"/>
                  </a:rPr>
                  <a:t>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4864881" y="4437882"/>
                <a:ext cx="529914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C</a:t>
                </a:r>
                <a:endParaRPr lang="en-US" sz="2000" dirty="0">
                  <a:latin typeface="+mj-lt"/>
                </a:endParaRPr>
              </a:p>
            </p:txBody>
          </p:sp>
        </p:grpSp>
      </p:grpSp>
      <p:sp>
        <p:nvSpPr>
          <p:cNvPr id="20" name="Rectangle 19"/>
          <p:cNvSpPr/>
          <p:nvPr/>
        </p:nvSpPr>
        <p:spPr>
          <a:xfrm>
            <a:off x="819773" y="2906179"/>
            <a:ext cx="44676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+mj-lt"/>
              </a:rPr>
              <a:t>“Dirty read” / Reading uncommitted data:</a:t>
            </a:r>
            <a:endParaRPr lang="en-US" sz="2800" b="1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520283" y="3028011"/>
            <a:ext cx="3457150" cy="923182"/>
            <a:chOff x="838200" y="4978368"/>
            <a:chExt cx="5649897" cy="1640436"/>
          </a:xfrm>
        </p:grpSpPr>
        <p:cxnSp>
          <p:nvCxnSpPr>
            <p:cNvPr id="21" name="Straight Arrow Connector 20"/>
            <p:cNvCxnSpPr/>
            <p:nvPr/>
          </p:nvCxnSpPr>
          <p:spPr>
            <a:xfrm>
              <a:off x="1286648" y="6618804"/>
              <a:ext cx="5201449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838200" y="4978368"/>
              <a:ext cx="644979" cy="71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0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0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38200" y="5834015"/>
              <a:ext cx="644979" cy="71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0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640812" y="4978368"/>
              <a:ext cx="1158445" cy="71097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j-lt"/>
                </a:rPr>
                <a:t>W</a:t>
              </a:r>
              <a:r>
                <a:rPr lang="en-US" sz="2000" dirty="0" smtClean="0">
                  <a:latin typeface="+mj-lt"/>
                </a:rPr>
                <a:t>(A)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465646" y="4984227"/>
              <a:ext cx="537568" cy="71097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A</a:t>
              </a:r>
              <a:endParaRPr lang="en-US" sz="2000" dirty="0">
                <a:latin typeface="+mj-lt"/>
              </a:endParaRP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2763331" y="5834014"/>
              <a:ext cx="2647094" cy="710971"/>
              <a:chOff x="2763331" y="4437882"/>
              <a:chExt cx="2647094" cy="710971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2763331" y="4437882"/>
                <a:ext cx="1011740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smtClean="0">
                    <a:latin typeface="+mj-lt"/>
                  </a:rPr>
                  <a:t>R(A)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3760817" y="4437882"/>
                <a:ext cx="1158445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W</a:t>
                </a:r>
                <a:r>
                  <a:rPr lang="en-US" sz="2000" dirty="0" smtClean="0">
                    <a:latin typeface="+mj-lt"/>
                  </a:rPr>
                  <a:t>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4883336" y="4437882"/>
                <a:ext cx="527089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C</a:t>
                </a:r>
                <a:endParaRPr lang="en-US" sz="2000" dirty="0">
                  <a:latin typeface="+mj-lt"/>
                </a:endParaRPr>
              </a:p>
            </p:txBody>
          </p:sp>
        </p:grpSp>
      </p:grpSp>
      <p:sp>
        <p:nvSpPr>
          <p:cNvPr id="34" name="Rectangle 33"/>
          <p:cNvSpPr/>
          <p:nvPr/>
        </p:nvSpPr>
        <p:spPr>
          <a:xfrm>
            <a:off x="838200" y="4328205"/>
            <a:ext cx="43717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+mj-lt"/>
              </a:rPr>
              <a:t>“Inconsistent read” / Reading partial commits:</a:t>
            </a:r>
            <a:endParaRPr lang="en-US" sz="2800" b="1" dirty="0">
              <a:latin typeface="+mj-lt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6829953" y="5303655"/>
            <a:ext cx="4523847" cy="2498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8710" y="4458251"/>
            <a:ext cx="394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0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538710" y="4903545"/>
            <a:ext cx="394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0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974451" y="4429425"/>
            <a:ext cx="708848" cy="40011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129273" y="4428619"/>
            <a:ext cx="702436" cy="400111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W(B)</a:t>
            </a:r>
            <a:endParaRPr lang="en-US" sz="2000" dirty="0">
              <a:latin typeface="+mj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917863" y="4428619"/>
            <a:ext cx="322524" cy="40011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698263" y="4882202"/>
            <a:ext cx="619080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+mj-lt"/>
              </a:rPr>
              <a:t>R(A)</a:t>
            </a:r>
            <a:endParaRPr lang="en-US" sz="2000" dirty="0">
              <a:latin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785628" y="4882202"/>
            <a:ext cx="322524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356711" y="4882202"/>
            <a:ext cx="612668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R(B)</a:t>
            </a:r>
            <a:endParaRPr lang="en-US" sz="2000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017469" y="4875220"/>
            <a:ext cx="720069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+mj-lt"/>
              </a:rPr>
              <a:t>W(D)</a:t>
            </a:r>
            <a:endParaRPr lang="en-US" sz="2000" dirty="0">
              <a:latin typeface="+mj-lt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38200" y="5789356"/>
            <a:ext cx="3147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latin typeface="+mj-lt"/>
              </a:rPr>
              <a:t>Partially-lost update:</a:t>
            </a:r>
            <a:endParaRPr lang="en-US" sz="2800" b="1" dirty="0">
              <a:latin typeface="+mj-lt"/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6799461" y="6644172"/>
            <a:ext cx="3599181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6538710" y="5675440"/>
            <a:ext cx="350140" cy="360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0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538710" y="6180727"/>
            <a:ext cx="350140" cy="360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0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015770" y="5675440"/>
            <a:ext cx="628886" cy="3605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300752" y="5675439"/>
            <a:ext cx="623198" cy="3605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W(B)</a:t>
            </a:r>
            <a:endParaRPr lang="en-US" sz="20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946890" y="5675438"/>
            <a:ext cx="286142" cy="3605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619286" y="6180727"/>
            <a:ext cx="628887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950951" y="6180727"/>
            <a:ext cx="286142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8286365" y="6182965"/>
            <a:ext cx="623198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(B)</a:t>
            </a:r>
            <a:endParaRPr lang="en-US" sz="2000" dirty="0">
              <a:latin typeface="+mj-l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5" name="Rectangle 6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637510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Locking &amp; etc. (all content in lecture 9 after activity 9-1) will </a:t>
            </a:r>
            <a:r>
              <a:rPr lang="en-US" b="1" u="sng" dirty="0" smtClean="0"/>
              <a:t>not</a:t>
            </a:r>
            <a:r>
              <a:rPr lang="en-US" dirty="0" smtClean="0"/>
              <a:t> be covered</a:t>
            </a:r>
          </a:p>
          <a:p>
            <a:endParaRPr lang="en-US" dirty="0"/>
          </a:p>
          <a:p>
            <a:r>
              <a:rPr lang="en-US" dirty="0" smtClean="0"/>
              <a:t>PS1 review slides included as appendix (after this…)</a:t>
            </a:r>
          </a:p>
          <a:p>
            <a:endParaRPr lang="en-US" dirty="0"/>
          </a:p>
          <a:p>
            <a:r>
              <a:rPr lang="en-US" dirty="0" smtClean="0"/>
              <a:t>PS2 &amp; additional content covered in extra review session on </a:t>
            </a:r>
            <a:r>
              <a:rPr lang="en-US" b="1" u="sng" dirty="0" smtClean="0"/>
              <a:t>Sunday, in Gates 104</a:t>
            </a:r>
            <a:endParaRPr lang="en-US" b="1" u="sng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728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0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Algebra, Declaratively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92305"/>
          </a:xfrm>
        </p:spPr>
        <p:txBody>
          <a:bodyPr/>
          <a:lstStyle/>
          <a:p>
            <a:r>
              <a:rPr lang="en-US" dirty="0" smtClean="0"/>
              <a:t>Matrix multiplication &amp; other operations = just </a:t>
            </a:r>
            <a:r>
              <a:rPr lang="en-US" b="1" dirty="0" smtClean="0"/>
              <a:t>joins</a:t>
            </a:r>
            <a:r>
              <a:rPr lang="en-US" dirty="0" smtClean="0"/>
              <a:t>!</a:t>
            </a:r>
          </a:p>
          <a:p>
            <a:endParaRPr lang="en-US" dirty="0"/>
          </a:p>
          <a:p>
            <a:r>
              <a:rPr lang="en-US" dirty="0" smtClean="0"/>
              <a:t>The shift from </a:t>
            </a:r>
            <a:r>
              <a:rPr lang="en-US" b="1" dirty="0" smtClean="0"/>
              <a:t>procedural </a:t>
            </a:r>
            <a:r>
              <a:rPr lang="en-US" dirty="0" smtClean="0"/>
              <a:t>to </a:t>
            </a:r>
            <a:r>
              <a:rPr lang="en-US" b="1" dirty="0" smtClean="0"/>
              <a:t>declarative </a:t>
            </a:r>
            <a:r>
              <a:rPr lang="en-US" dirty="0" smtClean="0"/>
              <a:t>programming</a:t>
            </a:r>
          </a:p>
          <a:p>
            <a:endParaRPr lang="en-US" b="1" dirty="0" smtClean="0"/>
          </a:p>
          <a:p>
            <a:endParaRPr lang="en-US" b="1" dirty="0"/>
          </a:p>
        </p:txBody>
      </p:sp>
      <p:grpSp>
        <p:nvGrpSpPr>
          <p:cNvPr id="15" name="Group 14"/>
          <p:cNvGrpSpPr/>
          <p:nvPr/>
        </p:nvGrpSpPr>
        <p:grpSpPr>
          <a:xfrm>
            <a:off x="9427919" y="476435"/>
            <a:ext cx="2764081" cy="2941495"/>
            <a:chOff x="9427919" y="476435"/>
            <a:chExt cx="2764081" cy="294149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7919" y="476435"/>
              <a:ext cx="2764081" cy="2428506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=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sup>
                        </m:sSubSup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𝑗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984" t="-2041" b="-2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6" name="Group 15"/>
          <p:cNvGrpSpPr/>
          <p:nvPr/>
        </p:nvGrpSpPr>
        <p:grpSpPr>
          <a:xfrm>
            <a:off x="356191" y="3969711"/>
            <a:ext cx="5442097" cy="2644661"/>
            <a:chOff x="356191" y="3969711"/>
            <a:chExt cx="5442097" cy="2644661"/>
          </a:xfrm>
        </p:grpSpPr>
        <p:sp>
          <p:nvSpPr>
            <p:cNvPr id="11" name="Rectangle 10"/>
            <p:cNvSpPr/>
            <p:nvPr/>
          </p:nvSpPr>
          <p:spPr>
            <a:xfrm>
              <a:off x="356191" y="3969711"/>
              <a:ext cx="5442097" cy="193899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C = [[0]*p 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range(n)]</a:t>
              </a:r>
            </a:p>
            <a:p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for j in range(p):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for k in range(m):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  C[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][j] += A[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][k] * B[k][j]</a:t>
              </a:r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7577" y="6152707"/>
              <a:ext cx="50602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Proceed </a:t>
              </a:r>
              <a:r>
                <a:rPr lang="en-US" sz="2400" dirty="0" smtClean="0">
                  <a:latin typeface="+mj-lt"/>
                </a:rPr>
                <a:t>through a series of instructions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094312" y="4277487"/>
            <a:ext cx="5811208" cy="2092881"/>
            <a:chOff x="6094312" y="4277487"/>
            <a:chExt cx="5811208" cy="2092881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6950317" y="4277487"/>
              <a:ext cx="4955203" cy="132343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SELECT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SUM(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*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)</a:t>
              </a: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FROM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A, B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WHERE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=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B.i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GROUP BY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;</a:t>
              </a:r>
              <a:endPara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6094312" y="4712378"/>
              <a:ext cx="559981" cy="45365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596679" y="5908703"/>
              <a:ext cx="366247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Declare </a:t>
              </a:r>
              <a:r>
                <a:rPr lang="en-US" sz="2400" smtClean="0">
                  <a:latin typeface="+mj-lt"/>
                </a:rPr>
                <a:t>a desired output set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59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788</TotalTime>
  <Words>7273</Words>
  <Application>Microsoft Macintosh PowerPoint</Application>
  <PresentationFormat>Widescreen</PresentationFormat>
  <Paragraphs>2193</Paragraphs>
  <Slides>108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18" baseType="lpstr">
      <vt:lpstr>Book Antiqua</vt:lpstr>
      <vt:lpstr>Calibri</vt:lpstr>
      <vt:lpstr>Calibri Light</vt:lpstr>
      <vt:lpstr>Cambria Math</vt:lpstr>
      <vt:lpstr>Menlo</vt:lpstr>
      <vt:lpstr>Symbol</vt:lpstr>
      <vt:lpstr>Times New Roman</vt:lpstr>
      <vt:lpstr>Wingdings</vt:lpstr>
      <vt:lpstr>Arial</vt:lpstr>
      <vt:lpstr>Office Theme</vt:lpstr>
      <vt:lpstr>CS 145 Midterm Review</vt:lpstr>
      <vt:lpstr>Announcements</vt:lpstr>
      <vt:lpstr>High-Level: Lecture 2</vt:lpstr>
      <vt:lpstr>Tables in SQL</vt:lpstr>
      <vt:lpstr>Table Schemas</vt:lpstr>
      <vt:lpstr>SQL Query</vt:lpstr>
      <vt:lpstr>LIKE: Simple String Pattern Matching</vt:lpstr>
      <vt:lpstr>Joins</vt:lpstr>
      <vt:lpstr>An example of SQL semantics</vt:lpstr>
      <vt:lpstr>High-Level: Lecture 3</vt:lpstr>
      <vt:lpstr>An Unintuitive Query</vt:lpstr>
      <vt:lpstr>INTERSECT</vt:lpstr>
      <vt:lpstr>Nested queries: Sub-queries Returning Relations</vt:lpstr>
      <vt:lpstr>Nested Queries: Operator Semantics</vt:lpstr>
      <vt:lpstr>Nested Queries: Operator Semantics</vt:lpstr>
      <vt:lpstr>Correlated Queries</vt:lpstr>
      <vt:lpstr>Simple Aggregations</vt:lpstr>
      <vt:lpstr>Grouping &amp; Aggregations: GROUP BY</vt:lpstr>
      <vt:lpstr>GROUP BY: (1) Compute FROM-WHERE</vt:lpstr>
      <vt:lpstr>GROUP BY: (2) Aggregate by the GROUP BY</vt:lpstr>
      <vt:lpstr>GROUP BY: (3) Filter by the HAVING clause</vt:lpstr>
      <vt:lpstr>GROUP BY: (3) SELECT clause</vt:lpstr>
      <vt:lpstr>General form of Grouping and Aggregation</vt:lpstr>
      <vt:lpstr>Null Values</vt:lpstr>
      <vt:lpstr>Null Values</vt:lpstr>
      <vt:lpstr>Null Values</vt:lpstr>
      <vt:lpstr>RECAP: Inner Joins</vt:lpstr>
      <vt:lpstr>INNER JOIN:</vt:lpstr>
      <vt:lpstr>LEFT OUTER JOIN:</vt:lpstr>
      <vt:lpstr>General clarification: Sets vs. Multisets</vt:lpstr>
      <vt:lpstr>High-Level: Lecture 4</vt:lpstr>
      <vt:lpstr>Entities vs. Entity Sets</vt:lpstr>
      <vt:lpstr>What is a Relationship?</vt:lpstr>
      <vt:lpstr>What is a Relationship?</vt:lpstr>
      <vt:lpstr>Multiplicity of E/R Relationships</vt:lpstr>
      <vt:lpstr>Constraints in E/R Diagrams</vt:lpstr>
      <vt:lpstr>PowerPoint Presentation</vt:lpstr>
      <vt:lpstr>RECALL: Mathematical def. of Relationship</vt:lpstr>
      <vt:lpstr>RECALL: Mathematical def. of Relationship</vt:lpstr>
      <vt:lpstr>PowerPoint Presentation</vt:lpstr>
      <vt:lpstr>High-Level: Lecture 5</vt:lpstr>
      <vt:lpstr>Constraints Prevent (some)  Anomalies in the Data</vt:lpstr>
      <vt:lpstr>Constraints Prevent (some)  Anomalies in the Data</vt:lpstr>
      <vt:lpstr>A Picture Of FDs</vt:lpstr>
      <vt:lpstr>FDs for Relational Schema Design</vt:lpstr>
      <vt:lpstr>Finding Functional Dependencies</vt:lpstr>
      <vt:lpstr>Closure of a set of Attributes</vt:lpstr>
      <vt:lpstr>Closure Algorithm</vt:lpstr>
      <vt:lpstr>Keys and Superkeys</vt:lpstr>
      <vt:lpstr>CALCULATING Keys and Superkeys</vt:lpstr>
      <vt:lpstr>High-Level: Lecture 7</vt:lpstr>
      <vt:lpstr>Back to Conceptual Design</vt:lpstr>
      <vt:lpstr>Boyce-Codd Normal Form</vt:lpstr>
      <vt:lpstr>Example</vt:lpstr>
      <vt:lpstr>Example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PowerPoint Presentation</vt:lpstr>
      <vt:lpstr>Example</vt:lpstr>
      <vt:lpstr>Lossless Decompositions</vt:lpstr>
      <vt:lpstr>A Problem with BCNF</vt:lpstr>
      <vt:lpstr>Multiple Value Dependencies (MVDs)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MVDs…</vt:lpstr>
      <vt:lpstr>High-Level: Lecture 8</vt:lpstr>
      <vt:lpstr>High-level: Disk vs. Main Memory</vt:lpstr>
      <vt:lpstr>Our model: Three Types of Regions of Memory</vt:lpstr>
      <vt:lpstr>Transactions: Basic Definition</vt:lpstr>
      <vt:lpstr>Transaction Properties: ACID</vt:lpstr>
      <vt:lpstr>Goal of LOGGING: Ensuring Atomicity &amp; Durability</vt:lpstr>
      <vt:lpstr>Basic Idea: (Physical) Logging</vt:lpstr>
      <vt:lpstr>Write-ahead Logging (WAL) Commit Protocol</vt:lpstr>
      <vt:lpstr>Write-ahead Logging (WAL) Commit Protocol</vt:lpstr>
      <vt:lpstr>Write-Ahead Logging (WAL)</vt:lpstr>
      <vt:lpstr>High-Level: Lecture 9</vt:lpstr>
      <vt:lpstr>Concurrency: Isolation &amp; Consistency</vt:lpstr>
      <vt:lpstr>Example- consider two TXNs:</vt:lpstr>
      <vt:lpstr>Scheduling examples</vt:lpstr>
      <vt:lpstr>Scheduling Definitions</vt:lpstr>
      <vt:lpstr>Serializable?</vt:lpstr>
      <vt:lpstr>The DBMS’s view of the schedule</vt:lpstr>
      <vt:lpstr>Conflict Types</vt:lpstr>
      <vt:lpstr>PowerPoint Presentation</vt:lpstr>
      <vt:lpstr>Notes</vt:lpstr>
      <vt:lpstr>Linear Algebra, Declaratively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Graph traversal &amp; recursion</vt:lpstr>
      <vt:lpstr>Graph traversal &amp; recursion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Midterm Review</dc:title>
  <dc:creator>Alex Ratner</dc:creator>
  <cp:lastModifiedBy>Alex Ratner</cp:lastModifiedBy>
  <cp:revision>51</cp:revision>
  <dcterms:created xsi:type="dcterms:W3CDTF">2015-10-21T20:45:14Z</dcterms:created>
  <dcterms:modified xsi:type="dcterms:W3CDTF">2015-10-25T18:35:56Z</dcterms:modified>
</cp:coreProperties>
</file>

<file path=docProps/thumbnail.jpeg>
</file>